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73" r:id="rId13"/>
    <p:sldId id="266" r:id="rId14"/>
    <p:sldId id="267" r:id="rId15"/>
    <p:sldId id="268" r:id="rId16"/>
    <p:sldId id="291" r:id="rId17"/>
    <p:sldId id="294" r:id="rId18"/>
    <p:sldId id="292" r:id="rId19"/>
    <p:sldId id="293" r:id="rId20"/>
    <p:sldId id="295" r:id="rId21"/>
    <p:sldId id="274" r:id="rId22"/>
    <p:sldId id="276" r:id="rId23"/>
    <p:sldId id="275" r:id="rId24"/>
    <p:sldId id="278" r:id="rId25"/>
    <p:sldId id="279" r:id="rId26"/>
    <p:sldId id="280" r:id="rId27"/>
    <p:sldId id="283" r:id="rId28"/>
    <p:sldId id="282" r:id="rId29"/>
    <p:sldId id="281" r:id="rId30"/>
    <p:sldId id="297" r:id="rId31"/>
    <p:sldId id="300" r:id="rId32"/>
    <p:sldId id="301" r:id="rId33"/>
    <p:sldId id="302" r:id="rId34"/>
    <p:sldId id="303" r:id="rId35"/>
    <p:sldId id="304" r:id="rId36"/>
    <p:sldId id="289" r:id="rId37"/>
    <p:sldId id="290" r:id="rId38"/>
    <p:sldId id="270" r:id="rId3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22" autoAdjust="0"/>
  </p:normalViewPr>
  <p:slideViewPr>
    <p:cSldViewPr>
      <p:cViewPr varScale="1">
        <p:scale>
          <a:sx n="52" d="100"/>
          <a:sy n="52" d="100"/>
        </p:scale>
        <p:origin x="8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B5D39-6122-4BA4-887B-77BE5E9DAD11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01A0B-AB80-4372-9A11-96665C0B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4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01A0B-AB80-4372-9A11-96665C0B5E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2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01A0B-AB80-4372-9A11-96665C0B5E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77417" y="1085064"/>
            <a:ext cx="9846085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rgbClr val="00000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BÀI TIỂU LUẬN CÔNG NGHỆ PHẦN MỀM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130300" y="4057750"/>
            <a:ext cx="3086100" cy="2171499"/>
            <a:chOff x="0" y="0"/>
            <a:chExt cx="812800" cy="571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819400" y="3867648"/>
            <a:ext cx="12382500" cy="439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ĐỀ TÀI: 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TUYỂN DỤNG CHO </a:t>
            </a:r>
            <a:b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TY SAMSUNG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Faustina Bold"/>
              <a:cs typeface="Times New Roman" panose="02020603050405020304" pitchFamily="18" charset="0"/>
              <a:sym typeface="Faustina Bold"/>
            </a:endParaRPr>
          </a:p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GVHD: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  <a:sym typeface="Faustina Bold"/>
              </a:rPr>
              <a:t>Nguyễn Thị Hương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Nhóm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sinh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viên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thực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hiện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:</a:t>
            </a: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Vũ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Đức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Tú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Faustina Bold"/>
              <a:cs typeface="Times New Roman" panose="02020603050405020304" pitchFamily="18" charset="0"/>
              <a:sym typeface="Faustina Bold"/>
            </a:endParaRP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Nguyễn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Đình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Tú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Faustina Bold"/>
              <a:cs typeface="Times New Roman" panose="02020603050405020304" pitchFamily="18" charset="0"/>
              <a:sym typeface="Faustina Bold"/>
            </a:endParaRPr>
          </a:p>
          <a:p>
            <a:pPr algn="ctr"/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Nguyễn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Đức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Anh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Faustina Bold"/>
                <a:cs typeface="Times New Roman" panose="02020603050405020304" pitchFamily="18" charset="0"/>
                <a:sym typeface="Faustina Bold"/>
              </a:rPr>
              <a:t>Tú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Faustina Bold"/>
              <a:cs typeface="Times New Roman" panose="02020603050405020304" pitchFamily="18" charset="0"/>
              <a:sym typeface="Faustina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467343" y="4057750"/>
            <a:ext cx="3086100" cy="2171499"/>
            <a:chOff x="0" y="0"/>
            <a:chExt cx="812800" cy="571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624726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6450" y="806450"/>
            <a:ext cx="6990015" cy="8674100"/>
            <a:chOff x="0" y="0"/>
            <a:chExt cx="1840992" cy="22845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0992" cy="2284537"/>
            </a:xfrm>
            <a:custGeom>
              <a:avLst/>
              <a:gdLst/>
              <a:ahLst/>
              <a:cxnLst/>
              <a:rect l="l" t="t" r="r" b="b"/>
              <a:pathLst>
                <a:path w="1840992" h="2284537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78172" y="2129313"/>
            <a:ext cx="4856091" cy="31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47234" y="1170448"/>
            <a:ext cx="1517966" cy="16274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8" name="Freeform 2"/>
          <p:cNvSpPr/>
          <p:nvPr/>
        </p:nvSpPr>
        <p:spPr>
          <a:xfrm>
            <a:off x="1431926" y="1471321"/>
            <a:ext cx="15925800" cy="765680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99104" y="1488375"/>
            <a:ext cx="7344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87527" y="2346363"/>
            <a:ext cx="9706503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Chức năng cho Ứng viên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Nộp hồ sơ ứng tuyển trực tuyến.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việc làm theo tiêu chí mong muốn.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dõi trạng thái hồ sơ và lịch phỏng vấn.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Phản hồi thông tin phỏng vấn.</a:t>
            </a:r>
          </a:p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Chức năng cho Nhà tuyển dụng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và quản lý tin tuyển dụng.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danh sách ứng viên ứng tuyển.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Đánh giá &amp; phân loại hồ sơ theo mức độ phù hợp.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dõi tiến trình tuyển dụng.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 lịch và phản hồi kết quả phỏng vấn.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9326" y="5451934"/>
            <a:ext cx="3010295" cy="2811686"/>
          </a:xfrm>
          <a:prstGeom prst="rect">
            <a:avLst/>
          </a:prstGeom>
        </p:spPr>
      </p:pic>
      <p:sp>
        <p:nvSpPr>
          <p:cNvPr id="32" name="Freeform 14"/>
          <p:cNvSpPr/>
          <p:nvPr/>
        </p:nvSpPr>
        <p:spPr>
          <a:xfrm>
            <a:off x="14630400" y="2085109"/>
            <a:ext cx="1695034" cy="2297893"/>
          </a:xfrm>
          <a:custGeom>
            <a:avLst/>
            <a:gdLst>
              <a:gd name="connsiteX0" fmla="*/ 388426 w 607282"/>
              <a:gd name="connsiteY0" fmla="*/ 385710 h 569180"/>
              <a:gd name="connsiteX1" fmla="*/ 431276 w 607282"/>
              <a:gd name="connsiteY1" fmla="*/ 385710 h 569180"/>
              <a:gd name="connsiteX2" fmla="*/ 431276 w 607282"/>
              <a:gd name="connsiteY2" fmla="*/ 438433 h 569180"/>
              <a:gd name="connsiteX3" fmla="*/ 522771 w 607282"/>
              <a:gd name="connsiteY3" fmla="*/ 529738 h 569180"/>
              <a:gd name="connsiteX4" fmla="*/ 522771 w 607282"/>
              <a:gd name="connsiteY4" fmla="*/ 559964 h 569180"/>
              <a:gd name="connsiteX5" fmla="*/ 492483 w 607282"/>
              <a:gd name="connsiteY5" fmla="*/ 559964 h 569180"/>
              <a:gd name="connsiteX6" fmla="*/ 431276 w 607282"/>
              <a:gd name="connsiteY6" fmla="*/ 498941 h 569180"/>
              <a:gd name="connsiteX7" fmla="*/ 431276 w 607282"/>
              <a:gd name="connsiteY7" fmla="*/ 547771 h 569180"/>
              <a:gd name="connsiteX8" fmla="*/ 409822 w 607282"/>
              <a:gd name="connsiteY8" fmla="*/ 569180 h 569180"/>
              <a:gd name="connsiteX9" fmla="*/ 388426 w 607282"/>
              <a:gd name="connsiteY9" fmla="*/ 547771 h 569180"/>
              <a:gd name="connsiteX10" fmla="*/ 388426 w 607282"/>
              <a:gd name="connsiteY10" fmla="*/ 498941 h 569180"/>
              <a:gd name="connsiteX11" fmla="*/ 327276 w 607282"/>
              <a:gd name="connsiteY11" fmla="*/ 559964 h 569180"/>
              <a:gd name="connsiteX12" fmla="*/ 296988 w 607282"/>
              <a:gd name="connsiteY12" fmla="*/ 559964 h 569180"/>
              <a:gd name="connsiteX13" fmla="*/ 296988 w 607282"/>
              <a:gd name="connsiteY13" fmla="*/ 529738 h 569180"/>
              <a:gd name="connsiteX14" fmla="*/ 296931 w 607282"/>
              <a:gd name="connsiteY14" fmla="*/ 529738 h 569180"/>
              <a:gd name="connsiteX15" fmla="*/ 388426 w 607282"/>
              <a:gd name="connsiteY15" fmla="*/ 438433 h 569180"/>
              <a:gd name="connsiteX16" fmla="*/ 388426 w 607282"/>
              <a:gd name="connsiteY16" fmla="*/ 434597 h 569180"/>
              <a:gd name="connsiteX17" fmla="*/ 38140 w 607282"/>
              <a:gd name="connsiteY17" fmla="*/ 145929 h 569180"/>
              <a:gd name="connsiteX18" fmla="*/ 38255 w 607282"/>
              <a:gd name="connsiteY18" fmla="*/ 145929 h 569180"/>
              <a:gd name="connsiteX19" fmla="*/ 66358 w 607282"/>
              <a:gd name="connsiteY19" fmla="*/ 145929 h 569180"/>
              <a:gd name="connsiteX20" fmla="*/ 68767 w 607282"/>
              <a:gd name="connsiteY20" fmla="*/ 161160 h 569180"/>
              <a:gd name="connsiteX21" fmla="*/ 76453 w 607282"/>
              <a:gd name="connsiteY21" fmla="*/ 208857 h 569180"/>
              <a:gd name="connsiteX22" fmla="*/ 82589 w 607282"/>
              <a:gd name="connsiteY22" fmla="*/ 246763 h 569180"/>
              <a:gd name="connsiteX23" fmla="*/ 92684 w 607282"/>
              <a:gd name="connsiteY23" fmla="*/ 246763 h 569180"/>
              <a:gd name="connsiteX24" fmla="*/ 99222 w 607282"/>
              <a:gd name="connsiteY24" fmla="*/ 172898 h 569180"/>
              <a:gd name="connsiteX25" fmla="*/ 91594 w 607282"/>
              <a:gd name="connsiteY25" fmla="*/ 145929 h 569180"/>
              <a:gd name="connsiteX26" fmla="*/ 136502 w 607282"/>
              <a:gd name="connsiteY26" fmla="*/ 145929 h 569180"/>
              <a:gd name="connsiteX27" fmla="*/ 128874 w 607282"/>
              <a:gd name="connsiteY27" fmla="*/ 172898 h 569180"/>
              <a:gd name="connsiteX28" fmla="*/ 135355 w 607282"/>
              <a:gd name="connsiteY28" fmla="*/ 246763 h 569180"/>
              <a:gd name="connsiteX29" fmla="*/ 145507 w 607282"/>
              <a:gd name="connsiteY29" fmla="*/ 246763 h 569180"/>
              <a:gd name="connsiteX30" fmla="*/ 153192 w 607282"/>
              <a:gd name="connsiteY30" fmla="*/ 198780 h 569180"/>
              <a:gd name="connsiteX31" fmla="*/ 161738 w 607282"/>
              <a:gd name="connsiteY31" fmla="*/ 145929 h 569180"/>
              <a:gd name="connsiteX32" fmla="*/ 336094 w 607282"/>
              <a:gd name="connsiteY32" fmla="*/ 145929 h 569180"/>
              <a:gd name="connsiteX33" fmla="*/ 374349 w 607282"/>
              <a:gd name="connsiteY33" fmla="*/ 184121 h 569180"/>
              <a:gd name="connsiteX34" fmla="*/ 336094 w 607282"/>
              <a:gd name="connsiteY34" fmla="*/ 222256 h 569180"/>
              <a:gd name="connsiteX35" fmla="*/ 189841 w 607282"/>
              <a:gd name="connsiteY35" fmla="*/ 222256 h 569180"/>
              <a:gd name="connsiteX36" fmla="*/ 189841 w 607282"/>
              <a:gd name="connsiteY36" fmla="*/ 298011 h 569180"/>
              <a:gd name="connsiteX37" fmla="*/ 189841 w 607282"/>
              <a:gd name="connsiteY37" fmla="*/ 365807 h 569180"/>
              <a:gd name="connsiteX38" fmla="*/ 189841 w 607282"/>
              <a:gd name="connsiteY38" fmla="*/ 528081 h 569180"/>
              <a:gd name="connsiteX39" fmla="*/ 151586 w 607282"/>
              <a:gd name="connsiteY39" fmla="*/ 566216 h 569180"/>
              <a:gd name="connsiteX40" fmla="*/ 114019 w 607282"/>
              <a:gd name="connsiteY40" fmla="*/ 535239 h 569180"/>
              <a:gd name="connsiteX41" fmla="*/ 76453 w 607282"/>
              <a:gd name="connsiteY41" fmla="*/ 566216 h 569180"/>
              <a:gd name="connsiteX42" fmla="*/ 38255 w 607282"/>
              <a:gd name="connsiteY42" fmla="*/ 528081 h 569180"/>
              <a:gd name="connsiteX43" fmla="*/ 38255 w 607282"/>
              <a:gd name="connsiteY43" fmla="*/ 384874 h 569180"/>
              <a:gd name="connsiteX44" fmla="*/ 0 w 607282"/>
              <a:gd name="connsiteY44" fmla="*/ 346739 h 569180"/>
              <a:gd name="connsiteX45" fmla="*/ 0 w 607282"/>
              <a:gd name="connsiteY45" fmla="*/ 184121 h 569180"/>
              <a:gd name="connsiteX46" fmla="*/ 38140 w 607282"/>
              <a:gd name="connsiteY46" fmla="*/ 145929 h 569180"/>
              <a:gd name="connsiteX47" fmla="*/ 545532 w 607282"/>
              <a:gd name="connsiteY47" fmla="*/ 89195 h 569180"/>
              <a:gd name="connsiteX48" fmla="*/ 587343 w 607282"/>
              <a:gd name="connsiteY48" fmla="*/ 89195 h 569180"/>
              <a:gd name="connsiteX49" fmla="*/ 587343 w 607282"/>
              <a:gd name="connsiteY49" fmla="*/ 124061 h 569180"/>
              <a:gd name="connsiteX50" fmla="*/ 587228 w 607282"/>
              <a:gd name="connsiteY50" fmla="*/ 124061 h 569180"/>
              <a:gd name="connsiteX51" fmla="*/ 587343 w 607282"/>
              <a:gd name="connsiteY51" fmla="*/ 324787 h 569180"/>
              <a:gd name="connsiteX52" fmla="*/ 541403 w 607282"/>
              <a:gd name="connsiteY52" fmla="*/ 370989 h 569180"/>
              <a:gd name="connsiteX53" fmla="*/ 278325 w 607282"/>
              <a:gd name="connsiteY53" fmla="*/ 370531 h 569180"/>
              <a:gd name="connsiteX54" fmla="*/ 233131 w 607282"/>
              <a:gd name="connsiteY54" fmla="*/ 331027 h 569180"/>
              <a:gd name="connsiteX55" fmla="*/ 232729 w 607282"/>
              <a:gd name="connsiteY55" fmla="*/ 233012 h 569180"/>
              <a:gd name="connsiteX56" fmla="*/ 272475 w 607282"/>
              <a:gd name="connsiteY56" fmla="*/ 233012 h 569180"/>
              <a:gd name="connsiteX57" fmla="*/ 272475 w 607282"/>
              <a:gd name="connsiteY57" fmla="*/ 330340 h 569180"/>
              <a:gd name="connsiteX58" fmla="*/ 545532 w 607282"/>
              <a:gd name="connsiteY58" fmla="*/ 329997 h 569180"/>
              <a:gd name="connsiteX59" fmla="*/ 545532 w 607282"/>
              <a:gd name="connsiteY59" fmla="*/ 124061 h 569180"/>
              <a:gd name="connsiteX60" fmla="*/ 231948 w 607282"/>
              <a:gd name="connsiteY60" fmla="*/ 89124 h 569180"/>
              <a:gd name="connsiteX61" fmla="*/ 273793 w 607282"/>
              <a:gd name="connsiteY61" fmla="*/ 89124 h 569180"/>
              <a:gd name="connsiteX62" fmla="*/ 273793 w 607282"/>
              <a:gd name="connsiteY62" fmla="*/ 135062 h 569180"/>
              <a:gd name="connsiteX63" fmla="*/ 272240 w 607282"/>
              <a:gd name="connsiteY63" fmla="*/ 135062 h 569180"/>
              <a:gd name="connsiteX64" fmla="*/ 233571 w 607282"/>
              <a:gd name="connsiteY64" fmla="*/ 135062 h 569180"/>
              <a:gd name="connsiteX65" fmla="*/ 231948 w 607282"/>
              <a:gd name="connsiteY65" fmla="*/ 135062 h 569180"/>
              <a:gd name="connsiteX66" fmla="*/ 409822 w 607282"/>
              <a:gd name="connsiteY66" fmla="*/ 10232 h 569180"/>
              <a:gd name="connsiteX67" fmla="*/ 437925 w 607282"/>
              <a:gd name="connsiteY67" fmla="*/ 35771 h 569180"/>
              <a:gd name="connsiteX68" fmla="*/ 447503 w 607282"/>
              <a:gd name="connsiteY68" fmla="*/ 35771 h 569180"/>
              <a:gd name="connsiteX69" fmla="*/ 578958 w 607282"/>
              <a:gd name="connsiteY69" fmla="*/ 35828 h 569180"/>
              <a:gd name="connsiteX70" fmla="*/ 593009 w 607282"/>
              <a:gd name="connsiteY70" fmla="*/ 37031 h 569180"/>
              <a:gd name="connsiteX71" fmla="*/ 607233 w 607282"/>
              <a:gd name="connsiteY71" fmla="*/ 57874 h 569180"/>
              <a:gd name="connsiteX72" fmla="*/ 587159 w 607282"/>
              <a:gd name="connsiteY72" fmla="*/ 76828 h 569180"/>
              <a:gd name="connsiteX73" fmla="*/ 579244 w 607282"/>
              <a:gd name="connsiteY73" fmla="*/ 76885 h 569180"/>
              <a:gd name="connsiteX74" fmla="*/ 241776 w 607282"/>
              <a:gd name="connsiteY74" fmla="*/ 76885 h 569180"/>
              <a:gd name="connsiteX75" fmla="*/ 233861 w 607282"/>
              <a:gd name="connsiteY75" fmla="*/ 76828 h 569180"/>
              <a:gd name="connsiteX76" fmla="*/ 212984 w 607282"/>
              <a:gd name="connsiteY76" fmla="*/ 56672 h 569180"/>
              <a:gd name="connsiteX77" fmla="*/ 233287 w 607282"/>
              <a:gd name="connsiteY77" fmla="*/ 35943 h 569180"/>
              <a:gd name="connsiteX78" fmla="*/ 244357 w 607282"/>
              <a:gd name="connsiteY78" fmla="*/ 35771 h 569180"/>
              <a:gd name="connsiteX79" fmla="*/ 371108 w 607282"/>
              <a:gd name="connsiteY79" fmla="*/ 35771 h 569180"/>
              <a:gd name="connsiteX80" fmla="*/ 381661 w 607282"/>
              <a:gd name="connsiteY80" fmla="*/ 35771 h 569180"/>
              <a:gd name="connsiteX81" fmla="*/ 409822 w 607282"/>
              <a:gd name="connsiteY81" fmla="*/ 10232 h 569180"/>
              <a:gd name="connsiteX82" fmla="*/ 114034 w 607282"/>
              <a:gd name="connsiteY82" fmla="*/ 0 h 569180"/>
              <a:gd name="connsiteX83" fmla="*/ 182130 w 607282"/>
              <a:gd name="connsiteY83" fmla="*/ 67990 h 569180"/>
              <a:gd name="connsiteX84" fmla="*/ 114034 w 607282"/>
              <a:gd name="connsiteY84" fmla="*/ 135980 h 569180"/>
              <a:gd name="connsiteX85" fmla="*/ 45938 w 607282"/>
              <a:gd name="connsiteY85" fmla="*/ 67990 h 569180"/>
              <a:gd name="connsiteX86" fmla="*/ 114034 w 607282"/>
              <a:gd name="connsiteY86" fmla="*/ 0 h 5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07282" h="569180">
                <a:moveTo>
                  <a:pt x="388426" y="385710"/>
                </a:moveTo>
                <a:lnTo>
                  <a:pt x="431276" y="385710"/>
                </a:lnTo>
                <a:lnTo>
                  <a:pt x="431276" y="438433"/>
                </a:lnTo>
                <a:lnTo>
                  <a:pt x="522771" y="529738"/>
                </a:lnTo>
                <a:cubicBezTo>
                  <a:pt x="531146" y="538096"/>
                  <a:pt x="531146" y="551606"/>
                  <a:pt x="522771" y="559964"/>
                </a:cubicBezTo>
                <a:cubicBezTo>
                  <a:pt x="514396" y="568321"/>
                  <a:pt x="500858" y="568321"/>
                  <a:pt x="492483" y="559964"/>
                </a:cubicBezTo>
                <a:lnTo>
                  <a:pt x="431276" y="498941"/>
                </a:lnTo>
                <a:lnTo>
                  <a:pt x="431276" y="547771"/>
                </a:lnTo>
                <a:cubicBezTo>
                  <a:pt x="431276" y="559563"/>
                  <a:pt x="421697" y="569180"/>
                  <a:pt x="409822" y="569180"/>
                </a:cubicBezTo>
                <a:cubicBezTo>
                  <a:pt x="398005" y="569180"/>
                  <a:pt x="388426" y="559563"/>
                  <a:pt x="388426" y="547771"/>
                </a:cubicBezTo>
                <a:lnTo>
                  <a:pt x="388426" y="498941"/>
                </a:lnTo>
                <a:lnTo>
                  <a:pt x="327276" y="559964"/>
                </a:lnTo>
                <a:cubicBezTo>
                  <a:pt x="318901" y="568321"/>
                  <a:pt x="305306" y="568321"/>
                  <a:pt x="296988" y="559964"/>
                </a:cubicBezTo>
                <a:cubicBezTo>
                  <a:pt x="288613" y="551606"/>
                  <a:pt x="288613" y="538096"/>
                  <a:pt x="296988" y="529738"/>
                </a:cubicBezTo>
                <a:lnTo>
                  <a:pt x="296931" y="529738"/>
                </a:lnTo>
                <a:lnTo>
                  <a:pt x="388426" y="438433"/>
                </a:lnTo>
                <a:lnTo>
                  <a:pt x="388426" y="434597"/>
                </a:lnTo>
                <a:close/>
                <a:moveTo>
                  <a:pt x="38140" y="145929"/>
                </a:moveTo>
                <a:lnTo>
                  <a:pt x="38255" y="145929"/>
                </a:lnTo>
                <a:lnTo>
                  <a:pt x="66358" y="145929"/>
                </a:lnTo>
                <a:lnTo>
                  <a:pt x="68767" y="161160"/>
                </a:lnTo>
                <a:lnTo>
                  <a:pt x="76453" y="208857"/>
                </a:lnTo>
                <a:lnTo>
                  <a:pt x="82589" y="246763"/>
                </a:lnTo>
                <a:lnTo>
                  <a:pt x="92684" y="246763"/>
                </a:lnTo>
                <a:lnTo>
                  <a:pt x="99222" y="172898"/>
                </a:lnTo>
                <a:lnTo>
                  <a:pt x="91594" y="145929"/>
                </a:lnTo>
                <a:lnTo>
                  <a:pt x="136502" y="145929"/>
                </a:lnTo>
                <a:lnTo>
                  <a:pt x="128874" y="172898"/>
                </a:lnTo>
                <a:lnTo>
                  <a:pt x="135355" y="246763"/>
                </a:lnTo>
                <a:lnTo>
                  <a:pt x="145507" y="246763"/>
                </a:lnTo>
                <a:lnTo>
                  <a:pt x="153192" y="198780"/>
                </a:lnTo>
                <a:lnTo>
                  <a:pt x="161738" y="145929"/>
                </a:lnTo>
                <a:lnTo>
                  <a:pt x="336094" y="145929"/>
                </a:lnTo>
                <a:cubicBezTo>
                  <a:pt x="357200" y="145929"/>
                  <a:pt x="374349" y="162992"/>
                  <a:pt x="374349" y="184121"/>
                </a:cubicBezTo>
                <a:cubicBezTo>
                  <a:pt x="374349" y="205193"/>
                  <a:pt x="357200" y="222256"/>
                  <a:pt x="336094" y="222256"/>
                </a:cubicBezTo>
                <a:lnTo>
                  <a:pt x="189841" y="222256"/>
                </a:lnTo>
                <a:lnTo>
                  <a:pt x="189841" y="298011"/>
                </a:lnTo>
                <a:lnTo>
                  <a:pt x="189841" y="365807"/>
                </a:lnTo>
                <a:lnTo>
                  <a:pt x="189841" y="528081"/>
                </a:lnTo>
                <a:cubicBezTo>
                  <a:pt x="189841" y="549153"/>
                  <a:pt x="172692" y="566216"/>
                  <a:pt x="151586" y="566216"/>
                </a:cubicBezTo>
                <a:cubicBezTo>
                  <a:pt x="132889" y="566216"/>
                  <a:pt x="117403" y="552875"/>
                  <a:pt x="114019" y="535239"/>
                </a:cubicBezTo>
                <a:cubicBezTo>
                  <a:pt x="110693" y="552875"/>
                  <a:pt x="95150" y="566216"/>
                  <a:pt x="76453" y="566216"/>
                </a:cubicBezTo>
                <a:cubicBezTo>
                  <a:pt x="55346" y="566216"/>
                  <a:pt x="38255" y="549153"/>
                  <a:pt x="38255" y="528081"/>
                </a:cubicBezTo>
                <a:lnTo>
                  <a:pt x="38255" y="384874"/>
                </a:lnTo>
                <a:cubicBezTo>
                  <a:pt x="17091" y="384874"/>
                  <a:pt x="0" y="367811"/>
                  <a:pt x="0" y="346739"/>
                </a:cubicBezTo>
                <a:lnTo>
                  <a:pt x="0" y="184121"/>
                </a:lnTo>
                <a:cubicBezTo>
                  <a:pt x="0" y="163050"/>
                  <a:pt x="17091" y="145986"/>
                  <a:pt x="38140" y="145929"/>
                </a:cubicBezTo>
                <a:close/>
                <a:moveTo>
                  <a:pt x="545532" y="89195"/>
                </a:moveTo>
                <a:lnTo>
                  <a:pt x="587343" y="89195"/>
                </a:lnTo>
                <a:lnTo>
                  <a:pt x="587343" y="124061"/>
                </a:lnTo>
                <a:lnTo>
                  <a:pt x="587228" y="124061"/>
                </a:lnTo>
                <a:cubicBezTo>
                  <a:pt x="587228" y="190989"/>
                  <a:pt x="587056" y="257859"/>
                  <a:pt x="587343" y="324787"/>
                </a:cubicBezTo>
                <a:cubicBezTo>
                  <a:pt x="587457" y="352669"/>
                  <a:pt x="567498" y="371104"/>
                  <a:pt x="541403" y="370989"/>
                </a:cubicBezTo>
                <a:cubicBezTo>
                  <a:pt x="453710" y="370646"/>
                  <a:pt x="366018" y="370703"/>
                  <a:pt x="278325" y="370531"/>
                </a:cubicBezTo>
                <a:cubicBezTo>
                  <a:pt x="255441" y="370474"/>
                  <a:pt x="234278" y="353527"/>
                  <a:pt x="233131" y="331027"/>
                </a:cubicBezTo>
                <a:cubicBezTo>
                  <a:pt x="231525" y="299024"/>
                  <a:pt x="232729" y="266905"/>
                  <a:pt x="232729" y="233012"/>
                </a:cubicBezTo>
                <a:lnTo>
                  <a:pt x="272475" y="233012"/>
                </a:lnTo>
                <a:lnTo>
                  <a:pt x="272475" y="330340"/>
                </a:lnTo>
                <a:cubicBezTo>
                  <a:pt x="364010" y="330512"/>
                  <a:pt x="453997" y="330398"/>
                  <a:pt x="545532" y="329997"/>
                </a:cubicBezTo>
                <a:lnTo>
                  <a:pt x="545532" y="124061"/>
                </a:lnTo>
                <a:close/>
                <a:moveTo>
                  <a:pt x="231948" y="89124"/>
                </a:moveTo>
                <a:lnTo>
                  <a:pt x="273793" y="89124"/>
                </a:lnTo>
                <a:lnTo>
                  <a:pt x="273793" y="135062"/>
                </a:lnTo>
                <a:lnTo>
                  <a:pt x="272240" y="135062"/>
                </a:lnTo>
                <a:lnTo>
                  <a:pt x="233571" y="135062"/>
                </a:lnTo>
                <a:lnTo>
                  <a:pt x="231948" y="135062"/>
                </a:lnTo>
                <a:close/>
                <a:moveTo>
                  <a:pt x="409822" y="10232"/>
                </a:moveTo>
                <a:cubicBezTo>
                  <a:pt x="424505" y="10232"/>
                  <a:pt x="436606" y="21455"/>
                  <a:pt x="437925" y="35771"/>
                </a:cubicBezTo>
                <a:lnTo>
                  <a:pt x="447503" y="35771"/>
                </a:lnTo>
                <a:cubicBezTo>
                  <a:pt x="491321" y="35771"/>
                  <a:pt x="535140" y="35771"/>
                  <a:pt x="578958" y="35828"/>
                </a:cubicBezTo>
                <a:cubicBezTo>
                  <a:pt x="583661" y="35828"/>
                  <a:pt x="588650" y="35599"/>
                  <a:pt x="593009" y="37031"/>
                </a:cubicBezTo>
                <a:cubicBezTo>
                  <a:pt x="601326" y="39665"/>
                  <a:pt x="607921" y="50144"/>
                  <a:pt x="607233" y="57874"/>
                </a:cubicBezTo>
                <a:cubicBezTo>
                  <a:pt x="606315" y="67380"/>
                  <a:pt x="597368" y="75912"/>
                  <a:pt x="587159" y="76828"/>
                </a:cubicBezTo>
                <a:cubicBezTo>
                  <a:pt x="584521" y="77057"/>
                  <a:pt x="581883" y="76885"/>
                  <a:pt x="579244" y="76885"/>
                </a:cubicBezTo>
                <a:cubicBezTo>
                  <a:pt x="466774" y="76885"/>
                  <a:pt x="354304" y="76885"/>
                  <a:pt x="241776" y="76885"/>
                </a:cubicBezTo>
                <a:cubicBezTo>
                  <a:pt x="239137" y="76885"/>
                  <a:pt x="236499" y="77057"/>
                  <a:pt x="233861" y="76828"/>
                </a:cubicBezTo>
                <a:cubicBezTo>
                  <a:pt x="223078" y="75740"/>
                  <a:pt x="213156" y="66120"/>
                  <a:pt x="212984" y="56672"/>
                </a:cubicBezTo>
                <a:cubicBezTo>
                  <a:pt x="212755" y="47166"/>
                  <a:pt x="222448" y="37088"/>
                  <a:pt x="233287" y="35943"/>
                </a:cubicBezTo>
                <a:cubicBezTo>
                  <a:pt x="236958" y="35542"/>
                  <a:pt x="240686" y="35771"/>
                  <a:pt x="244357" y="35771"/>
                </a:cubicBezTo>
                <a:cubicBezTo>
                  <a:pt x="286626" y="35771"/>
                  <a:pt x="328839" y="35771"/>
                  <a:pt x="371108" y="35771"/>
                </a:cubicBezTo>
                <a:lnTo>
                  <a:pt x="381661" y="35771"/>
                </a:lnTo>
                <a:cubicBezTo>
                  <a:pt x="382981" y="21455"/>
                  <a:pt x="395082" y="10232"/>
                  <a:pt x="409822" y="10232"/>
                </a:cubicBezTo>
                <a:close/>
                <a:moveTo>
                  <a:pt x="114034" y="0"/>
                </a:moveTo>
                <a:cubicBezTo>
                  <a:pt x="151642" y="0"/>
                  <a:pt x="182130" y="30440"/>
                  <a:pt x="182130" y="67990"/>
                </a:cubicBezTo>
                <a:cubicBezTo>
                  <a:pt x="182130" y="105540"/>
                  <a:pt x="151642" y="135980"/>
                  <a:pt x="114034" y="135980"/>
                </a:cubicBezTo>
                <a:cubicBezTo>
                  <a:pt x="76426" y="135980"/>
                  <a:pt x="45938" y="105540"/>
                  <a:pt x="45938" y="67990"/>
                </a:cubicBezTo>
                <a:cubicBezTo>
                  <a:pt x="45938" y="30440"/>
                  <a:pt x="76426" y="0"/>
                  <a:pt x="114034" y="0"/>
                </a:cubicBezTo>
                <a:close/>
              </a:path>
            </a:pathLst>
          </a:custGeom>
          <a:solidFill>
            <a:srgbClr val="3F3B3A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77240" y="9723874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5950" y="342900"/>
            <a:ext cx="17062450" cy="2506980"/>
            <a:chOff x="0" y="0"/>
            <a:chExt cx="879697" cy="9967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9697" cy="996767"/>
            </a:xfrm>
            <a:custGeom>
              <a:avLst/>
              <a:gdLst/>
              <a:ahLst/>
              <a:cxnLst/>
              <a:rect l="l" t="t" r="r" b="b"/>
              <a:pathLst>
                <a:path w="879697" h="996767">
                  <a:moveTo>
                    <a:pt x="118211" y="0"/>
                  </a:moveTo>
                  <a:lnTo>
                    <a:pt x="761486" y="0"/>
                  </a:lnTo>
                  <a:cubicBezTo>
                    <a:pt x="826772" y="0"/>
                    <a:pt x="879697" y="52925"/>
                    <a:pt x="879697" y="118211"/>
                  </a:cubicBezTo>
                  <a:lnTo>
                    <a:pt x="879697" y="878556"/>
                  </a:lnTo>
                  <a:cubicBezTo>
                    <a:pt x="879697" y="909907"/>
                    <a:pt x="867243" y="939975"/>
                    <a:pt x="845074" y="962144"/>
                  </a:cubicBezTo>
                  <a:cubicBezTo>
                    <a:pt x="822905" y="984313"/>
                    <a:pt x="792837" y="996767"/>
                    <a:pt x="761486" y="996767"/>
                  </a:cubicBezTo>
                  <a:lnTo>
                    <a:pt x="118211" y="996767"/>
                  </a:lnTo>
                  <a:cubicBezTo>
                    <a:pt x="86860" y="996767"/>
                    <a:pt x="56792" y="984313"/>
                    <a:pt x="34623" y="962144"/>
                  </a:cubicBezTo>
                  <a:cubicBezTo>
                    <a:pt x="12454" y="939975"/>
                    <a:pt x="0" y="909907"/>
                    <a:pt x="0" y="878556"/>
                  </a:cubicBezTo>
                  <a:lnTo>
                    <a:pt x="0" y="118211"/>
                  </a:lnTo>
                  <a:cubicBezTo>
                    <a:pt x="0" y="86860"/>
                    <a:pt x="12454" y="56792"/>
                    <a:pt x="34623" y="34623"/>
                  </a:cubicBezTo>
                  <a:cubicBezTo>
                    <a:pt x="56792" y="12454"/>
                    <a:pt x="86860" y="0"/>
                    <a:pt x="11821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79697" cy="104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276600" y="1064776"/>
            <a:ext cx="1223777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3. PHÂN TÍCH HỆ THỐNG</a:t>
            </a:r>
            <a:endParaRPr lang="en-US" sz="5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500" dirty="0">
              <a:solidFill>
                <a:schemeClr val="bg1"/>
              </a:solidFill>
            </a:endParaRPr>
          </a:p>
        </p:txBody>
      </p:sp>
      <p:sp>
        <p:nvSpPr>
          <p:cNvPr id="21" name="文本框 15"/>
          <p:cNvSpPr txBox="1"/>
          <p:nvPr/>
        </p:nvSpPr>
        <p:spPr>
          <a:xfrm>
            <a:off x="1371601" y="2969662"/>
            <a:ext cx="16535400" cy="58314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Phân tích thông tin vào – ra của hệ thống</a:t>
            </a:r>
          </a:p>
          <a:p>
            <a:pPr algn="just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Thông tin đầu vào</a:t>
            </a:r>
          </a:p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nhận các dữ liệu đầu vào từ ứng viên và nhà tuyển dụng, bao gồm:</a:t>
            </a:r>
          </a:p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Hồ sơ ứng tuyển: CV, thư ứng tuyển, vị trí muốn ứng tuyển.</a:t>
            </a:r>
          </a:p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tuyển dụng: mô tả công việc, yêu cầu, tiêu chí tuyển dụng.</a:t>
            </a:r>
          </a:p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Tiêu chí đánh giá: kỹ năng – kinh nghiệm – trình độ được HR thiết lập để AI dùng cho việc lọc và so khớp hồ sơ.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26084" y="-53811"/>
            <a:ext cx="6379957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09786" y="1626396"/>
            <a:ext cx="1868266" cy="18682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40583" y="4210291"/>
            <a:ext cx="1868266" cy="18682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40583" y="6811982"/>
            <a:ext cx="1868266" cy="18682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679861" y="2093764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55298" y="190147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55298" y="4495485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5298" y="709773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93666" y="1665402"/>
            <a:ext cx="5948366" cy="16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93666" y="4364190"/>
            <a:ext cx="5948366" cy="16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93666" y="6870631"/>
            <a:ext cx="5948366" cy="16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9" name="Freeform 2"/>
          <p:cNvSpPr/>
          <p:nvPr/>
        </p:nvSpPr>
        <p:spPr>
          <a:xfrm>
            <a:off x="1379272" y="746289"/>
            <a:ext cx="16078200" cy="86868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文本框 13"/>
          <p:cNvSpPr txBox="1"/>
          <p:nvPr/>
        </p:nvSpPr>
        <p:spPr>
          <a:xfrm>
            <a:off x="457200" y="748324"/>
            <a:ext cx="17068800" cy="14003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vi-VN" altLang="vi-VN" sz="5400" b="1" dirty="0">
              <a:solidFill>
                <a:srgbClr val="1671C2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</a:endParaRPr>
          </a:p>
        </p:txBody>
      </p:sp>
      <p:sp>
        <p:nvSpPr>
          <p:cNvPr id="33" name="文本框 15"/>
          <p:cNvSpPr txBox="1"/>
          <p:nvPr/>
        </p:nvSpPr>
        <p:spPr>
          <a:xfrm>
            <a:off x="1844144" y="1866064"/>
            <a:ext cx="15425049" cy="67412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Thông tin đầu ra</a:t>
            </a:r>
          </a:p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đầu ra là kết quả xử lý dữ liệu, bao gồm:</a:t>
            </a:r>
          </a:p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Lịch phỏng vấn được hệ thống ghi nhận và hiển thị cho ứng viên.</a:t>
            </a:r>
          </a:p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Danh sách ứng viên được chọn sau quá trình lọc và phê duyệt.</a:t>
            </a:r>
          </a:p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– thống kê tuyển dụng:</a:t>
            </a:r>
          </a:p>
          <a:p>
            <a:pPr lvl="1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ứng viên theo thời gian.</a:t>
            </a:r>
          </a:p>
          <a:p>
            <a:pPr lvl="1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số tin tuyển dụng đã đăng.</a:t>
            </a:r>
          </a:p>
          <a:p>
            <a:pPr lvl="1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Ngành nghề/vị trí được quan tâm nhiều nhất.</a:t>
            </a:r>
          </a:p>
          <a:p>
            <a:pPr lvl="1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Lượt ứng tuyển theo từng vị trí.</a:t>
            </a:r>
          </a:p>
        </p:txBody>
      </p:sp>
    </p:spTree>
    <p:extLst>
      <p:ext uri="{BB962C8B-B14F-4D97-AF65-F5344CB8AC3E}">
        <p14:creationId xmlns:p14="http://schemas.microsoft.com/office/powerpoint/2010/main" val="401038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4"/>
          <p:cNvSpPr/>
          <p:nvPr/>
        </p:nvSpPr>
        <p:spPr>
          <a:xfrm>
            <a:off x="15240" y="3467100"/>
            <a:ext cx="5914627" cy="6321773"/>
          </a:xfrm>
          <a:custGeom>
            <a:avLst/>
            <a:gdLst/>
            <a:ahLst/>
            <a:cxnLst/>
            <a:rect l="l" t="t" r="r" b="b"/>
            <a:pathLst>
              <a:path w="5914627" h="6093173">
                <a:moveTo>
                  <a:pt x="0" y="0"/>
                </a:moveTo>
                <a:lnTo>
                  <a:pt x="5914627" y="0"/>
                </a:lnTo>
                <a:lnTo>
                  <a:pt x="5914627" y="6093173"/>
                </a:lnTo>
                <a:lnTo>
                  <a:pt x="0" y="609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52" b="-2764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3"/>
          <p:cNvGrpSpPr/>
          <p:nvPr/>
        </p:nvGrpSpPr>
        <p:grpSpPr>
          <a:xfrm>
            <a:off x="533400" y="571500"/>
            <a:ext cx="17062450" cy="2209800"/>
            <a:chOff x="0" y="0"/>
            <a:chExt cx="879697" cy="996767"/>
          </a:xfrm>
        </p:grpSpPr>
        <p:sp>
          <p:nvSpPr>
            <p:cNvPr id="17" name="Freeform 14"/>
            <p:cNvSpPr/>
            <p:nvPr/>
          </p:nvSpPr>
          <p:spPr>
            <a:xfrm>
              <a:off x="0" y="0"/>
              <a:ext cx="879697" cy="996767"/>
            </a:xfrm>
            <a:custGeom>
              <a:avLst/>
              <a:gdLst/>
              <a:ahLst/>
              <a:cxnLst/>
              <a:rect l="l" t="t" r="r" b="b"/>
              <a:pathLst>
                <a:path w="879697" h="996767">
                  <a:moveTo>
                    <a:pt x="118211" y="0"/>
                  </a:moveTo>
                  <a:lnTo>
                    <a:pt x="761486" y="0"/>
                  </a:lnTo>
                  <a:cubicBezTo>
                    <a:pt x="826772" y="0"/>
                    <a:pt x="879697" y="52925"/>
                    <a:pt x="879697" y="118211"/>
                  </a:cubicBezTo>
                  <a:lnTo>
                    <a:pt x="879697" y="878556"/>
                  </a:lnTo>
                  <a:cubicBezTo>
                    <a:pt x="879697" y="909907"/>
                    <a:pt x="867243" y="939975"/>
                    <a:pt x="845074" y="962144"/>
                  </a:cubicBezTo>
                  <a:cubicBezTo>
                    <a:pt x="822905" y="984313"/>
                    <a:pt x="792837" y="996767"/>
                    <a:pt x="761486" y="996767"/>
                  </a:cubicBezTo>
                  <a:lnTo>
                    <a:pt x="118211" y="996767"/>
                  </a:lnTo>
                  <a:cubicBezTo>
                    <a:pt x="86860" y="996767"/>
                    <a:pt x="56792" y="984313"/>
                    <a:pt x="34623" y="962144"/>
                  </a:cubicBezTo>
                  <a:cubicBezTo>
                    <a:pt x="12454" y="939975"/>
                    <a:pt x="0" y="909907"/>
                    <a:pt x="0" y="878556"/>
                  </a:cubicBezTo>
                  <a:lnTo>
                    <a:pt x="0" y="118211"/>
                  </a:lnTo>
                  <a:cubicBezTo>
                    <a:pt x="0" y="86860"/>
                    <a:pt x="12454" y="56792"/>
                    <a:pt x="34623" y="34623"/>
                  </a:cubicBezTo>
                  <a:cubicBezTo>
                    <a:pt x="56792" y="12454"/>
                    <a:pt x="86860" y="0"/>
                    <a:pt x="11821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0" y="-47625"/>
              <a:ext cx="879697" cy="104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 flipH="1">
            <a:off x="4572000" y="1257300"/>
            <a:ext cx="9860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– MỤC TIÊU CỦA BÀI TOÁN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77000" y="3467100"/>
            <a:ext cx="11658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Đối với người tìm việc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 cứu tin tuyển dụng mọi lúc.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Nộp hồ sơ trực tuyến nhanh, an toàn.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thông báo trạng thái hồ sơ và theo dõi quá trình tuyển dụng.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Lưu trữ lịch sử ứng tuyển để dễ tra cứu.</a:t>
            </a:r>
          </a:p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Đối với nhà tuyển dụng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tin tuyển dụng, phòng ban và yêu cầu công việc.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dõi hồ sơ, lịch phỏng vấn và kết quả tuyển dụng.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tài khoản và phân quyền nhân sự.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Tự động tạo báo cáo, thống kê; gửi thông báo cho ứng viên.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>
          <a:xfrm>
            <a:off x="11582400" y="2324100"/>
            <a:ext cx="5828069" cy="5782488"/>
          </a:xfrm>
          <a:custGeom>
            <a:avLst/>
            <a:gdLst/>
            <a:ahLst/>
            <a:cxnLst/>
            <a:rect l="l" t="t" r="r" b="b"/>
            <a:pathLst>
              <a:path w="5828069" h="5782488">
                <a:moveTo>
                  <a:pt x="0" y="0"/>
                </a:moveTo>
                <a:lnTo>
                  <a:pt x="5828069" y="0"/>
                </a:lnTo>
                <a:lnTo>
                  <a:pt x="5828069" y="5782487"/>
                </a:lnTo>
                <a:lnTo>
                  <a:pt x="0" y="578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38" b="-25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838200" y="1790700"/>
            <a:ext cx="1043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Đối với hệ thống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2000" y="2953187"/>
            <a:ext cx="105918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CV,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419100"/>
            <a:ext cx="78867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de-DE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3.3.Phân tích hệ thống</a:t>
            </a:r>
            <a:endParaRPr lang="en-US" sz="5400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58" y="1368078"/>
            <a:ext cx="514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3.3.1.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1276" y="2628900"/>
            <a:ext cx="6324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Biểu đồ use case Người tìm việc: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4" y="3766610"/>
            <a:ext cx="6932125" cy="4958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0" y="2628901"/>
            <a:ext cx="7460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Biểu đồ use case Nhà tuyển dụng: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889633"/>
            <a:ext cx="6781800" cy="48352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95300"/>
            <a:ext cx="4916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3.3.1.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8764" y="1695629"/>
            <a:ext cx="7096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71712"/>
            <a:ext cx="6477000" cy="63865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77400" y="1695629"/>
            <a:ext cx="77912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868248"/>
            <a:ext cx="5638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01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95300"/>
            <a:ext cx="81644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19300"/>
            <a:ext cx="6477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519545"/>
            <a:ext cx="72138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217" y="1714500"/>
            <a:ext cx="5715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40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647700"/>
            <a:ext cx="61831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đơn ứng tuyển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PlantUML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324100"/>
            <a:ext cx="9525000" cy="4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24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19100"/>
            <a:ext cx="76290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tuần tự theo dõi kết quả ứng tuyển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600" y="2019300"/>
            <a:ext cx="10363200" cy="586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14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26084" y="-53811"/>
            <a:ext cx="6379957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09786" y="1626396"/>
            <a:ext cx="1868266" cy="18682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40583" y="4210291"/>
            <a:ext cx="1868266" cy="18682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40583" y="6811982"/>
            <a:ext cx="1868266" cy="18682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55298" y="190147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55298" y="4495485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5298" y="709773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93666" y="1665402"/>
            <a:ext cx="5948366" cy="16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93666" y="4364190"/>
            <a:ext cx="5948366" cy="16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93666" y="6870631"/>
            <a:ext cx="5948366" cy="16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9" name="Freeform 2"/>
          <p:cNvSpPr/>
          <p:nvPr/>
        </p:nvSpPr>
        <p:spPr>
          <a:xfrm>
            <a:off x="1104900" y="746289"/>
            <a:ext cx="16078200" cy="86868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文本框 13"/>
          <p:cNvSpPr txBox="1"/>
          <p:nvPr/>
        </p:nvSpPr>
        <p:spPr>
          <a:xfrm>
            <a:off x="7767416" y="1007596"/>
            <a:ext cx="3017520" cy="14003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altLang="vi-VN" sz="4400" b="1" dirty="0">
                <a:solidFill>
                  <a:srgbClr val="1671C2"/>
                </a:solidFill>
                <a:latin typeface="+mj-lt"/>
                <a:ea typeface="Noto Sans"/>
              </a:rPr>
              <a:t>Mục lục</a:t>
            </a:r>
          </a:p>
          <a:p>
            <a:pPr algn="ctr"/>
            <a:r>
              <a:rPr lang="vi-VN" altLang="vi-VN" sz="4400" b="1" dirty="0" err="1">
                <a:solidFill>
                  <a:srgbClr val="1671C2"/>
                </a:solidFill>
                <a:latin typeface="+mj-lt"/>
                <a:ea typeface="Noto Sans"/>
              </a:rPr>
              <a:t>Nội</a:t>
            </a:r>
            <a:r>
              <a:rPr lang="vi-VN" altLang="vi-VN" sz="4400" b="1" dirty="0">
                <a:solidFill>
                  <a:srgbClr val="1671C2"/>
                </a:solidFill>
                <a:latin typeface="+mj-lt"/>
                <a:ea typeface="Noto Sans"/>
              </a:rPr>
              <a:t> dung</a:t>
            </a:r>
            <a:endParaRPr lang="zh-CN" altLang="en-US" sz="4400" b="1" dirty="0">
              <a:solidFill>
                <a:srgbClr val="1671C2"/>
              </a:solidFill>
              <a:latin typeface="+mj-lt"/>
              <a:ea typeface="字魂5号-无外润黑体" panose="00000500000000000000" pitchFamily="2" charset="-122"/>
            </a:endParaRPr>
          </a:p>
        </p:txBody>
      </p:sp>
      <p:grpSp>
        <p:nvGrpSpPr>
          <p:cNvPr id="32" name="组合 14"/>
          <p:cNvGrpSpPr/>
          <p:nvPr/>
        </p:nvGrpSpPr>
        <p:grpSpPr>
          <a:xfrm>
            <a:off x="1916256" y="2820412"/>
            <a:ext cx="5851160" cy="1020801"/>
            <a:chOff x="1378430" y="2921725"/>
            <a:chExt cx="5851160" cy="1020801"/>
          </a:xfrm>
        </p:grpSpPr>
        <p:sp>
          <p:nvSpPr>
            <p:cNvPr id="33" name="文本框 15"/>
            <p:cNvSpPr txBox="1"/>
            <p:nvPr/>
          </p:nvSpPr>
          <p:spPr>
            <a:xfrm>
              <a:off x="2305522" y="2921725"/>
              <a:ext cx="4924068" cy="102080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Tổng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quan</a:t>
              </a:r>
              <a:endParaRPr lang="zh-CN" altLang="en-US" sz="5400" dirty="0">
                <a:latin typeface="Times New Roman" panose="02020603050405020304" pitchFamily="18" charset="0"/>
                <a:ea typeface="字魂5号-无外润黑体" panose="000005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16"/>
            <p:cNvSpPr txBox="1"/>
            <p:nvPr/>
          </p:nvSpPr>
          <p:spPr>
            <a:xfrm>
              <a:off x="1378430" y="2956433"/>
              <a:ext cx="1124923" cy="8002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vi-VN" altLang="vi-VN" sz="5400" dirty="0">
                  <a:latin typeface="+mj-lt"/>
                  <a:ea typeface="Noto Sans"/>
                </a:rPr>
                <a:t>01.</a:t>
              </a:r>
              <a:endParaRPr lang="zh-CN" altLang="en-US" sz="5400" dirty="0">
                <a:latin typeface="+mj-lt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35" name="组合 14"/>
          <p:cNvGrpSpPr/>
          <p:nvPr/>
        </p:nvGrpSpPr>
        <p:grpSpPr>
          <a:xfrm>
            <a:off x="1947690" y="4297210"/>
            <a:ext cx="7434283" cy="882176"/>
            <a:chOff x="1378431" y="2874476"/>
            <a:chExt cx="7690794" cy="882176"/>
          </a:xfrm>
        </p:grpSpPr>
        <p:sp>
          <p:nvSpPr>
            <p:cNvPr id="36" name="文本框 15"/>
            <p:cNvSpPr txBox="1"/>
            <p:nvPr/>
          </p:nvSpPr>
          <p:spPr>
            <a:xfrm>
              <a:off x="2261403" y="2874476"/>
              <a:ext cx="6807822" cy="5799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Khảo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sát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hệ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thống</a:t>
              </a:r>
              <a:endParaRPr lang="zh-CN" altLang="en-US" sz="5400" dirty="0">
                <a:latin typeface="Times New Roman" panose="02020603050405020304" pitchFamily="18" charset="0"/>
                <a:ea typeface="字魂5号-无外润黑体" panose="000005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16"/>
            <p:cNvSpPr txBox="1"/>
            <p:nvPr/>
          </p:nvSpPr>
          <p:spPr>
            <a:xfrm>
              <a:off x="1378431" y="2956433"/>
              <a:ext cx="1091036" cy="8002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vi-VN" altLang="vi-VN" sz="5400" dirty="0">
                  <a:latin typeface="+mj-lt"/>
                  <a:ea typeface="Noto Sans"/>
                </a:rPr>
                <a:t>0</a:t>
              </a:r>
              <a:r>
                <a:rPr lang="en-US" altLang="vi-VN" sz="5400" dirty="0">
                  <a:latin typeface="+mj-lt"/>
                  <a:ea typeface="Noto Sans"/>
                </a:rPr>
                <a:t>2</a:t>
              </a:r>
              <a:r>
                <a:rPr lang="vi-VN" altLang="vi-VN" sz="5400" dirty="0">
                  <a:latin typeface="+mj-lt"/>
                  <a:ea typeface="Noto Sans"/>
                </a:rPr>
                <a:t>.</a:t>
              </a:r>
              <a:endParaRPr lang="zh-CN" altLang="en-US" sz="5400" dirty="0">
                <a:latin typeface="+mj-lt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38" name="组合 14"/>
          <p:cNvGrpSpPr/>
          <p:nvPr/>
        </p:nvGrpSpPr>
        <p:grpSpPr>
          <a:xfrm>
            <a:off x="1993313" y="5950044"/>
            <a:ext cx="7035381" cy="867485"/>
            <a:chOff x="1378431" y="2889167"/>
            <a:chExt cx="7035381" cy="867485"/>
          </a:xfrm>
        </p:grpSpPr>
        <p:sp>
          <p:nvSpPr>
            <p:cNvPr id="39" name="文本框 15"/>
            <p:cNvSpPr txBox="1"/>
            <p:nvPr/>
          </p:nvSpPr>
          <p:spPr>
            <a:xfrm>
              <a:off x="2334150" y="2889167"/>
              <a:ext cx="6079662" cy="6589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Phân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tích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hệ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thống</a:t>
              </a:r>
              <a:endParaRPr lang="zh-CN" altLang="en-US" sz="5400" dirty="0">
                <a:latin typeface="Times New Roman" panose="02020603050405020304" pitchFamily="18" charset="0"/>
                <a:ea typeface="字魂5号-无外润黑体" panose="000005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16"/>
            <p:cNvSpPr txBox="1"/>
            <p:nvPr/>
          </p:nvSpPr>
          <p:spPr>
            <a:xfrm>
              <a:off x="1378431" y="2956433"/>
              <a:ext cx="1091036" cy="8002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vi-VN" altLang="vi-VN" sz="5400" dirty="0">
                  <a:latin typeface="+mj-lt"/>
                  <a:ea typeface="Noto Sans"/>
                </a:rPr>
                <a:t>0</a:t>
              </a:r>
              <a:r>
                <a:rPr lang="en-US" altLang="vi-VN" sz="5400" dirty="0">
                  <a:latin typeface="+mj-lt"/>
                  <a:ea typeface="Noto Sans"/>
                </a:rPr>
                <a:t>3</a:t>
              </a:r>
              <a:r>
                <a:rPr lang="vi-VN" altLang="vi-VN" sz="5400" dirty="0">
                  <a:latin typeface="+mj-lt"/>
                  <a:ea typeface="Noto Sans"/>
                </a:rPr>
                <a:t>.</a:t>
              </a:r>
              <a:endParaRPr lang="zh-CN" altLang="en-US" sz="5400" dirty="0">
                <a:latin typeface="+mj-lt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41" name="组合 14"/>
          <p:cNvGrpSpPr/>
          <p:nvPr/>
        </p:nvGrpSpPr>
        <p:grpSpPr>
          <a:xfrm>
            <a:off x="9305006" y="2737179"/>
            <a:ext cx="6428970" cy="932746"/>
            <a:chOff x="1378431" y="2823906"/>
            <a:chExt cx="6428970" cy="932746"/>
          </a:xfrm>
        </p:grpSpPr>
        <p:sp>
          <p:nvSpPr>
            <p:cNvPr id="42" name="文本框 15"/>
            <p:cNvSpPr txBox="1"/>
            <p:nvPr/>
          </p:nvSpPr>
          <p:spPr>
            <a:xfrm>
              <a:off x="2238880" y="2823906"/>
              <a:ext cx="5568521" cy="2292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Thiết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kế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hệ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thống</a:t>
              </a:r>
              <a:endParaRPr lang="zh-CN" altLang="en-US" sz="5400" dirty="0">
                <a:latin typeface="Times New Roman" panose="02020603050405020304" pitchFamily="18" charset="0"/>
                <a:ea typeface="字魂5号-无外润黑体" panose="000005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16"/>
            <p:cNvSpPr txBox="1"/>
            <p:nvPr/>
          </p:nvSpPr>
          <p:spPr>
            <a:xfrm>
              <a:off x="1378431" y="2956433"/>
              <a:ext cx="939846" cy="80021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vi-VN" altLang="vi-VN" sz="4600" dirty="0">
                  <a:latin typeface="+mj-lt"/>
                  <a:ea typeface="Noto Sans"/>
                </a:rPr>
                <a:t>0</a:t>
              </a:r>
              <a:r>
                <a:rPr lang="en-US" altLang="vi-VN" sz="4600" dirty="0">
                  <a:latin typeface="+mj-lt"/>
                  <a:ea typeface="Noto Sans"/>
                </a:rPr>
                <a:t>4</a:t>
              </a:r>
              <a:r>
                <a:rPr lang="vi-VN" altLang="vi-VN" sz="4600" dirty="0">
                  <a:latin typeface="+mj-lt"/>
                  <a:ea typeface="Noto Sans"/>
                </a:rPr>
                <a:t>.</a:t>
              </a:r>
              <a:endParaRPr lang="zh-CN" altLang="en-US" sz="4600" dirty="0">
                <a:latin typeface="+mj-lt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44" name="组合 14"/>
          <p:cNvGrpSpPr/>
          <p:nvPr/>
        </p:nvGrpSpPr>
        <p:grpSpPr>
          <a:xfrm>
            <a:off x="9351000" y="4222768"/>
            <a:ext cx="7891062" cy="924316"/>
            <a:chOff x="1378431" y="2832336"/>
            <a:chExt cx="7891062" cy="924316"/>
          </a:xfrm>
        </p:grpSpPr>
        <p:sp>
          <p:nvSpPr>
            <p:cNvPr id="45" name="文本框 15"/>
            <p:cNvSpPr txBox="1"/>
            <p:nvPr/>
          </p:nvSpPr>
          <p:spPr>
            <a:xfrm>
              <a:off x="2183504" y="2832336"/>
              <a:ext cx="7085989" cy="451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Thực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hiện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chương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trình</a:t>
              </a:r>
              <a:endParaRPr lang="zh-CN" altLang="en-US" sz="5400" dirty="0">
                <a:latin typeface="Times New Roman" panose="02020603050405020304" pitchFamily="18" charset="0"/>
                <a:ea typeface="字魂5号-无外润黑体" panose="000005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6"/>
            <p:cNvSpPr txBox="1"/>
            <p:nvPr/>
          </p:nvSpPr>
          <p:spPr>
            <a:xfrm>
              <a:off x="1378431" y="2956433"/>
              <a:ext cx="939846" cy="80021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vi-VN" altLang="vi-VN" sz="4600" dirty="0">
                  <a:latin typeface="+mj-lt"/>
                  <a:ea typeface="Noto Sans"/>
                </a:rPr>
                <a:t>0</a:t>
              </a:r>
              <a:r>
                <a:rPr lang="en-US" altLang="vi-VN" sz="4600" dirty="0">
                  <a:latin typeface="+mj-lt"/>
                  <a:ea typeface="Noto Sans"/>
                </a:rPr>
                <a:t>5</a:t>
              </a:r>
              <a:r>
                <a:rPr lang="vi-VN" altLang="vi-VN" sz="4600" dirty="0">
                  <a:latin typeface="+mj-lt"/>
                  <a:ea typeface="Noto Sans"/>
                </a:rPr>
                <a:t>.</a:t>
              </a:r>
              <a:endParaRPr lang="zh-CN" altLang="en-US" sz="4600" dirty="0">
                <a:latin typeface="+mj-lt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47" name="组合 14"/>
          <p:cNvGrpSpPr/>
          <p:nvPr/>
        </p:nvGrpSpPr>
        <p:grpSpPr>
          <a:xfrm>
            <a:off x="9351000" y="5979579"/>
            <a:ext cx="7719661" cy="864809"/>
            <a:chOff x="1378431" y="2891843"/>
            <a:chExt cx="7546086" cy="864809"/>
          </a:xfrm>
        </p:grpSpPr>
        <p:sp>
          <p:nvSpPr>
            <p:cNvPr id="48" name="文本框 15"/>
            <p:cNvSpPr txBox="1"/>
            <p:nvPr/>
          </p:nvSpPr>
          <p:spPr>
            <a:xfrm>
              <a:off x="2297145" y="2891843"/>
              <a:ext cx="6627372" cy="4753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Nhận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xét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và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đánh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giá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 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hệ</a:t>
              </a:r>
              <a:r>
                <a:rPr lang="en-US" altLang="zh-CN" sz="5400" dirty="0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5400" dirty="0" err="1">
                  <a:latin typeface="Times New Roman" panose="02020603050405020304" pitchFamily="18" charset="0"/>
                  <a:ea typeface="字魂5号-无外润黑体" panose="00000500000000000000" pitchFamily="2" charset="-122"/>
                  <a:cs typeface="Times New Roman" panose="02020603050405020304" pitchFamily="18" charset="0"/>
                </a:rPr>
                <a:t>thống</a:t>
              </a:r>
              <a:endParaRPr lang="zh-CN" altLang="en-US" sz="5400" dirty="0">
                <a:latin typeface="Times New Roman" panose="02020603050405020304" pitchFamily="18" charset="0"/>
                <a:ea typeface="字魂5号-无外润黑体" panose="000005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16"/>
            <p:cNvSpPr txBox="1"/>
            <p:nvPr/>
          </p:nvSpPr>
          <p:spPr>
            <a:xfrm>
              <a:off x="1378431" y="2956433"/>
              <a:ext cx="939846" cy="80021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vi-VN" altLang="vi-VN" sz="4600" dirty="0">
                  <a:latin typeface="+mj-lt"/>
                  <a:ea typeface="Noto Sans"/>
                </a:rPr>
                <a:t>0</a:t>
              </a:r>
              <a:r>
                <a:rPr lang="en-US" altLang="vi-VN" sz="4600" dirty="0">
                  <a:latin typeface="+mj-lt"/>
                  <a:ea typeface="Noto Sans"/>
                </a:rPr>
                <a:t>6</a:t>
              </a:r>
              <a:r>
                <a:rPr lang="vi-VN" altLang="vi-VN" sz="4600" dirty="0">
                  <a:latin typeface="+mj-lt"/>
                  <a:ea typeface="Noto Sans"/>
                </a:rPr>
                <a:t>.</a:t>
              </a:r>
              <a:endParaRPr lang="zh-CN" altLang="en-US" sz="4600" dirty="0">
                <a:latin typeface="+mj-lt"/>
                <a:ea typeface="字魂5号-无外润黑体" panose="000005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571500"/>
            <a:ext cx="64700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tuần tự đăng tin tuyển dụng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PlantUML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00300"/>
            <a:ext cx="11506200" cy="5524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1270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25"/>
          <p:cNvCxnSpPr/>
          <p:nvPr/>
        </p:nvCxnSpPr>
        <p:spPr>
          <a:xfrm>
            <a:off x="3581400" y="6057900"/>
            <a:ext cx="102108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6"/>
          <p:cNvCxnSpPr/>
          <p:nvPr/>
        </p:nvCxnSpPr>
        <p:spPr>
          <a:xfrm>
            <a:off x="3581400" y="3914069"/>
            <a:ext cx="10210800" cy="2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27"/>
          <p:cNvGrpSpPr/>
          <p:nvPr/>
        </p:nvGrpSpPr>
        <p:grpSpPr>
          <a:xfrm>
            <a:off x="2590800" y="3778881"/>
            <a:ext cx="11734800" cy="2109351"/>
            <a:chOff x="366017" y="2488758"/>
            <a:chExt cx="11734800" cy="1785104"/>
          </a:xfrm>
        </p:grpSpPr>
        <p:sp>
          <p:nvSpPr>
            <p:cNvPr id="5" name="文本框 28"/>
            <p:cNvSpPr txBox="1"/>
            <p:nvPr/>
          </p:nvSpPr>
          <p:spPr>
            <a:xfrm>
              <a:off x="366017" y="2967279"/>
              <a:ext cx="11734800" cy="8375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vi-VN" sz="6600" dirty="0" err="1">
                  <a:latin typeface="Times New Roman" panose="02020603050405020304" pitchFamily="18" charset="0"/>
                  <a:ea typeface="Noto Sans"/>
                </a:rPr>
                <a:t>Chương</a:t>
              </a:r>
              <a:r>
                <a:rPr lang="en-US" altLang="vi-VN" sz="6600" dirty="0">
                  <a:latin typeface="Times New Roman" panose="02020603050405020304" pitchFamily="18" charset="0"/>
                  <a:ea typeface="Noto Sans"/>
                </a:rPr>
                <a:t> 4: </a:t>
              </a:r>
              <a:r>
                <a:rPr lang="en-US" altLang="vi-VN" sz="6600" dirty="0" err="1">
                  <a:latin typeface="Times New Roman" panose="02020603050405020304" pitchFamily="18" charset="0"/>
                  <a:ea typeface="Noto Sans"/>
                </a:rPr>
                <a:t>Thiết</a:t>
              </a:r>
              <a:r>
                <a:rPr lang="en-US" altLang="vi-VN" sz="6600" dirty="0">
                  <a:latin typeface="Times New Roman" panose="02020603050405020304" pitchFamily="18" charset="0"/>
                  <a:ea typeface="Noto Sans"/>
                </a:rPr>
                <a:t> </a:t>
              </a:r>
              <a:r>
                <a:rPr lang="en-US" altLang="vi-VN" sz="6600" dirty="0" err="1">
                  <a:latin typeface="Times New Roman" panose="02020603050405020304" pitchFamily="18" charset="0"/>
                  <a:ea typeface="Noto Sans"/>
                </a:rPr>
                <a:t>kế</a:t>
              </a:r>
              <a:r>
                <a:rPr lang="en-US" altLang="vi-VN" sz="6600" dirty="0">
                  <a:latin typeface="Times New Roman" panose="02020603050405020304" pitchFamily="18" charset="0"/>
                  <a:ea typeface="Noto Sans"/>
                </a:rPr>
                <a:t> </a:t>
              </a:r>
              <a:r>
                <a:rPr lang="en-US" altLang="vi-VN" sz="6600" dirty="0" err="1">
                  <a:latin typeface="Times New Roman" panose="02020603050405020304" pitchFamily="18" charset="0"/>
                  <a:ea typeface="Noto Sans"/>
                </a:rPr>
                <a:t>hệ</a:t>
              </a:r>
              <a:r>
                <a:rPr lang="en-US" altLang="vi-VN" sz="6600" dirty="0">
                  <a:latin typeface="Times New Roman" panose="02020603050405020304" pitchFamily="18" charset="0"/>
                  <a:ea typeface="Noto Sans"/>
                </a:rPr>
                <a:t> </a:t>
              </a:r>
              <a:r>
                <a:rPr lang="en-US" altLang="vi-VN" sz="6600" dirty="0" err="1">
                  <a:latin typeface="Times New Roman" panose="02020603050405020304" pitchFamily="18" charset="0"/>
                  <a:ea typeface="Noto Sans"/>
                </a:rPr>
                <a:t>thống</a:t>
              </a:r>
              <a:endParaRPr lang="vi-VN" altLang="vi-VN" sz="6600" dirty="0">
                <a:latin typeface="Noto Sans"/>
                <a:ea typeface="Noto Sans"/>
              </a:endParaRPr>
            </a:p>
          </p:txBody>
        </p:sp>
        <p:sp>
          <p:nvSpPr>
            <p:cNvPr id="6" name="文本框 29"/>
            <p:cNvSpPr txBox="1"/>
            <p:nvPr/>
          </p:nvSpPr>
          <p:spPr>
            <a:xfrm>
              <a:off x="2508242" y="2488758"/>
              <a:ext cx="2011840" cy="178510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endParaRPr lang="zh-CN" altLang="en-US" sz="11000" dirty="0">
                <a:latin typeface="+mj-lt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7" name="Freeform 77"/>
          <p:cNvSpPr/>
          <p:nvPr/>
        </p:nvSpPr>
        <p:spPr>
          <a:xfrm>
            <a:off x="8229600" y="2637499"/>
            <a:ext cx="1295400" cy="1106902"/>
          </a:xfrm>
          <a:custGeom>
            <a:avLst/>
            <a:gdLst>
              <a:gd name="T0" fmla="*/ 1681 w 1962"/>
              <a:gd name="T1" fmla="*/ 295 h 2413"/>
              <a:gd name="T2" fmla="*/ 926 w 1962"/>
              <a:gd name="T3" fmla="*/ 1 h 2413"/>
              <a:gd name="T4" fmla="*/ 285 w 1962"/>
              <a:gd name="T5" fmla="*/ 257 h 2413"/>
              <a:gd name="T6" fmla="*/ 96 w 1962"/>
              <a:gd name="T7" fmla="*/ 823 h 2413"/>
              <a:gd name="T8" fmla="*/ 127 w 1962"/>
              <a:gd name="T9" fmla="*/ 1063 h 2413"/>
              <a:gd name="T10" fmla="*/ 5 w 1962"/>
              <a:gd name="T11" fmla="*/ 1322 h 2413"/>
              <a:gd name="T12" fmla="*/ 107 w 1962"/>
              <a:gd name="T13" fmla="*/ 1392 h 2413"/>
              <a:gd name="T14" fmla="*/ 126 w 1962"/>
              <a:gd name="T15" fmla="*/ 1453 h 2413"/>
              <a:gd name="T16" fmla="*/ 125 w 1962"/>
              <a:gd name="T17" fmla="*/ 1537 h 2413"/>
              <a:gd name="T18" fmla="*/ 174 w 1962"/>
              <a:gd name="T19" fmla="*/ 1577 h 2413"/>
              <a:gd name="T20" fmla="*/ 169 w 1962"/>
              <a:gd name="T21" fmla="*/ 1602 h 2413"/>
              <a:gd name="T22" fmla="*/ 187 w 1962"/>
              <a:gd name="T23" fmla="*/ 1687 h 2413"/>
              <a:gd name="T24" fmla="*/ 212 w 1962"/>
              <a:gd name="T25" fmla="*/ 1789 h 2413"/>
              <a:gd name="T26" fmla="*/ 233 w 1962"/>
              <a:gd name="T27" fmla="*/ 1920 h 2413"/>
              <a:gd name="T28" fmla="*/ 470 w 1962"/>
              <a:gd name="T29" fmla="*/ 1952 h 2413"/>
              <a:gd name="T30" fmla="*/ 731 w 1962"/>
              <a:gd name="T31" fmla="*/ 2004 h 2413"/>
              <a:gd name="T32" fmla="*/ 919 w 1962"/>
              <a:gd name="T33" fmla="*/ 2413 h 2413"/>
              <a:gd name="T34" fmla="*/ 1579 w 1962"/>
              <a:gd name="T35" fmla="*/ 1802 h 2413"/>
              <a:gd name="T36" fmla="*/ 1670 w 1962"/>
              <a:gd name="T37" fmla="*/ 1345 h 2413"/>
              <a:gd name="T38" fmla="*/ 1902 w 1962"/>
              <a:gd name="T39" fmla="*/ 884 h 2413"/>
              <a:gd name="T40" fmla="*/ 1681 w 1962"/>
              <a:gd name="T41" fmla="*/ 295 h 2413"/>
              <a:gd name="T42" fmla="*/ 1386 w 1962"/>
              <a:gd name="T43" fmla="*/ 1282 h 2413"/>
              <a:gd name="T44" fmla="*/ 1153 w 1962"/>
              <a:gd name="T45" fmla="*/ 1105 h 2413"/>
              <a:gd name="T46" fmla="*/ 1122 w 1962"/>
              <a:gd name="T47" fmla="*/ 1107 h 2413"/>
              <a:gd name="T48" fmla="*/ 905 w 1962"/>
              <a:gd name="T49" fmla="*/ 869 h 2413"/>
              <a:gd name="T50" fmla="*/ 377 w 1962"/>
              <a:gd name="T51" fmla="*/ 726 h 2413"/>
              <a:gd name="T52" fmla="*/ 297 w 1962"/>
              <a:gd name="T53" fmla="*/ 594 h 2413"/>
              <a:gd name="T54" fmla="*/ 377 w 1962"/>
              <a:gd name="T55" fmla="*/ 344 h 2413"/>
              <a:gd name="T56" fmla="*/ 918 w 1962"/>
              <a:gd name="T57" fmla="*/ 128 h 2413"/>
              <a:gd name="T58" fmla="*/ 1586 w 1962"/>
              <a:gd name="T59" fmla="*/ 380 h 2413"/>
              <a:gd name="T60" fmla="*/ 1781 w 1962"/>
              <a:gd name="T61" fmla="*/ 830 h 2413"/>
              <a:gd name="T62" fmla="*/ 1782 w 1962"/>
              <a:gd name="T63" fmla="*/ 853 h 2413"/>
              <a:gd name="T64" fmla="*/ 1386 w 1962"/>
              <a:gd name="T65" fmla="*/ 1282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62" h="2413">
                <a:moveTo>
                  <a:pt x="1681" y="295"/>
                </a:moveTo>
                <a:cubicBezTo>
                  <a:pt x="1546" y="144"/>
                  <a:pt x="1367" y="4"/>
                  <a:pt x="926" y="1"/>
                </a:cubicBezTo>
                <a:cubicBezTo>
                  <a:pt x="753" y="0"/>
                  <a:pt x="490" y="40"/>
                  <a:pt x="285" y="257"/>
                </a:cubicBezTo>
                <a:cubicBezTo>
                  <a:pt x="161" y="388"/>
                  <a:pt x="70" y="553"/>
                  <a:pt x="96" y="823"/>
                </a:cubicBezTo>
                <a:cubicBezTo>
                  <a:pt x="102" y="882"/>
                  <a:pt x="186" y="949"/>
                  <a:pt x="127" y="1063"/>
                </a:cubicBezTo>
                <a:cubicBezTo>
                  <a:pt x="127" y="1063"/>
                  <a:pt x="0" y="1285"/>
                  <a:pt x="5" y="1322"/>
                </a:cubicBezTo>
                <a:cubicBezTo>
                  <a:pt x="5" y="1322"/>
                  <a:pt x="3" y="1389"/>
                  <a:pt x="107" y="1392"/>
                </a:cubicBezTo>
                <a:cubicBezTo>
                  <a:pt x="107" y="1392"/>
                  <a:pt x="133" y="1395"/>
                  <a:pt x="126" y="1453"/>
                </a:cubicBezTo>
                <a:lnTo>
                  <a:pt x="125" y="1537"/>
                </a:lnTo>
                <a:cubicBezTo>
                  <a:pt x="125" y="1537"/>
                  <a:pt x="128" y="1562"/>
                  <a:pt x="174" y="1577"/>
                </a:cubicBezTo>
                <a:cubicBezTo>
                  <a:pt x="174" y="1577"/>
                  <a:pt x="182" y="1585"/>
                  <a:pt x="169" y="1602"/>
                </a:cubicBezTo>
                <a:cubicBezTo>
                  <a:pt x="169" y="1602"/>
                  <a:pt x="145" y="1629"/>
                  <a:pt x="187" y="1687"/>
                </a:cubicBezTo>
                <a:cubicBezTo>
                  <a:pt x="202" y="1708"/>
                  <a:pt x="227" y="1735"/>
                  <a:pt x="212" y="1789"/>
                </a:cubicBezTo>
                <a:cubicBezTo>
                  <a:pt x="212" y="1789"/>
                  <a:pt x="192" y="1895"/>
                  <a:pt x="233" y="1920"/>
                </a:cubicBezTo>
                <a:cubicBezTo>
                  <a:pt x="233" y="1920"/>
                  <a:pt x="280" y="1976"/>
                  <a:pt x="470" y="1952"/>
                </a:cubicBezTo>
                <a:cubicBezTo>
                  <a:pt x="536" y="1944"/>
                  <a:pt x="658" y="1912"/>
                  <a:pt x="731" y="2004"/>
                </a:cubicBezTo>
                <a:cubicBezTo>
                  <a:pt x="731" y="2004"/>
                  <a:pt x="905" y="2335"/>
                  <a:pt x="919" y="2413"/>
                </a:cubicBezTo>
                <a:cubicBezTo>
                  <a:pt x="919" y="2413"/>
                  <a:pt x="1216" y="1884"/>
                  <a:pt x="1579" y="1802"/>
                </a:cubicBezTo>
                <a:cubicBezTo>
                  <a:pt x="1579" y="1802"/>
                  <a:pt x="1490" y="1603"/>
                  <a:pt x="1670" y="1345"/>
                </a:cubicBezTo>
                <a:cubicBezTo>
                  <a:pt x="1670" y="1345"/>
                  <a:pt x="1895" y="1048"/>
                  <a:pt x="1902" y="884"/>
                </a:cubicBezTo>
                <a:cubicBezTo>
                  <a:pt x="1902" y="884"/>
                  <a:pt x="1962" y="609"/>
                  <a:pt x="1681" y="295"/>
                </a:cubicBezTo>
                <a:close/>
                <a:moveTo>
                  <a:pt x="1386" y="1282"/>
                </a:moveTo>
                <a:cubicBezTo>
                  <a:pt x="1233" y="1287"/>
                  <a:pt x="1225" y="1184"/>
                  <a:pt x="1153" y="1105"/>
                </a:cubicBezTo>
                <a:cubicBezTo>
                  <a:pt x="1143" y="1106"/>
                  <a:pt x="1133" y="1107"/>
                  <a:pt x="1122" y="1107"/>
                </a:cubicBezTo>
                <a:cubicBezTo>
                  <a:pt x="942" y="1112"/>
                  <a:pt x="975" y="921"/>
                  <a:pt x="905" y="869"/>
                </a:cubicBezTo>
                <a:cubicBezTo>
                  <a:pt x="737" y="744"/>
                  <a:pt x="500" y="853"/>
                  <a:pt x="377" y="726"/>
                </a:cubicBezTo>
                <a:cubicBezTo>
                  <a:pt x="337" y="686"/>
                  <a:pt x="302" y="647"/>
                  <a:pt x="297" y="594"/>
                </a:cubicBezTo>
                <a:cubicBezTo>
                  <a:pt x="285" y="466"/>
                  <a:pt x="314" y="411"/>
                  <a:pt x="377" y="344"/>
                </a:cubicBezTo>
                <a:cubicBezTo>
                  <a:pt x="547" y="165"/>
                  <a:pt x="764" y="128"/>
                  <a:pt x="918" y="128"/>
                </a:cubicBezTo>
                <a:cubicBezTo>
                  <a:pt x="1330" y="131"/>
                  <a:pt x="1473" y="254"/>
                  <a:pt x="1586" y="380"/>
                </a:cubicBezTo>
                <a:cubicBezTo>
                  <a:pt x="1772" y="587"/>
                  <a:pt x="1783" y="766"/>
                  <a:pt x="1781" y="830"/>
                </a:cubicBezTo>
                <a:cubicBezTo>
                  <a:pt x="1781" y="838"/>
                  <a:pt x="1782" y="845"/>
                  <a:pt x="1782" y="853"/>
                </a:cubicBezTo>
                <a:cubicBezTo>
                  <a:pt x="1783" y="1090"/>
                  <a:pt x="1605" y="1274"/>
                  <a:pt x="1386" y="1282"/>
                </a:cubicBezTo>
                <a:close/>
              </a:path>
            </a:pathLst>
          </a:custGeom>
          <a:solidFill>
            <a:srgbClr val="3F3B3A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07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4800" y="2095500"/>
            <a:ext cx="17983200" cy="8382001"/>
            <a:chOff x="0" y="0"/>
            <a:chExt cx="1657912" cy="22845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7912" cy="2284537"/>
            </a:xfrm>
            <a:custGeom>
              <a:avLst/>
              <a:gdLst/>
              <a:ahLst/>
              <a:cxnLst/>
              <a:rect l="l" t="t" r="r" b="b"/>
              <a:pathLst>
                <a:path w="1657912" h="2284537">
                  <a:moveTo>
                    <a:pt x="62724" y="0"/>
                  </a:moveTo>
                  <a:lnTo>
                    <a:pt x="1595188" y="0"/>
                  </a:lnTo>
                  <a:cubicBezTo>
                    <a:pt x="1611824" y="0"/>
                    <a:pt x="1627778" y="6608"/>
                    <a:pt x="1639541" y="18371"/>
                  </a:cubicBezTo>
                  <a:cubicBezTo>
                    <a:pt x="1651304" y="30134"/>
                    <a:pt x="1657912" y="46088"/>
                    <a:pt x="1657912" y="62724"/>
                  </a:cubicBezTo>
                  <a:lnTo>
                    <a:pt x="1657912" y="2221813"/>
                  </a:lnTo>
                  <a:cubicBezTo>
                    <a:pt x="1657912" y="2256454"/>
                    <a:pt x="1629830" y="2284537"/>
                    <a:pt x="1595188" y="2284537"/>
                  </a:cubicBezTo>
                  <a:lnTo>
                    <a:pt x="62724" y="2284537"/>
                  </a:lnTo>
                  <a:cubicBezTo>
                    <a:pt x="46088" y="2284537"/>
                    <a:pt x="30134" y="2277928"/>
                    <a:pt x="18371" y="2266165"/>
                  </a:cubicBezTo>
                  <a:cubicBezTo>
                    <a:pt x="6608" y="2254403"/>
                    <a:pt x="0" y="2238448"/>
                    <a:pt x="0" y="2221813"/>
                  </a:cubicBezTo>
                  <a:lnTo>
                    <a:pt x="0" y="62724"/>
                  </a:lnTo>
                  <a:cubicBezTo>
                    <a:pt x="0" y="46088"/>
                    <a:pt x="6608" y="30134"/>
                    <a:pt x="18371" y="18371"/>
                  </a:cubicBezTo>
                  <a:cubicBezTo>
                    <a:pt x="30134" y="6608"/>
                    <a:pt x="46088" y="0"/>
                    <a:pt x="6272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57912" cy="233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59698"/>
            <a:ext cx="161163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Freeform 2"/>
          <p:cNvSpPr/>
          <p:nvPr/>
        </p:nvSpPr>
        <p:spPr>
          <a:xfrm>
            <a:off x="304800" y="2400301"/>
            <a:ext cx="17602200" cy="815245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"/>
          <p:cNvGrpSpPr/>
          <p:nvPr/>
        </p:nvGrpSpPr>
        <p:grpSpPr>
          <a:xfrm>
            <a:off x="1143000" y="9465741"/>
            <a:ext cx="2514600" cy="260350"/>
            <a:chOff x="0" y="0"/>
            <a:chExt cx="662281" cy="6857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676400" y="3154327"/>
            <a:ext cx="150114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Samsung,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(OOD),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OOD: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2929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1409700"/>
            <a:ext cx="15011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Phân tích và Thiết kế Hướng Đối Tượng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4.2.1. Xác định tác nhân và đối tượng nghiệp vụ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viên (Candidate): tạo và quản lý hồ sơ, nộp đơn, theo dõi trạng thái ứng tuyển.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Nhà tuyển dụng (Recruiter/HR staff): đăng tin tuyển dụng, duyệt hồ sơ, sắp xếp phỏng vấn, quản lý quy trình tuyển dụng.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trị viên (Administrator): quản lý hệ thống, phê duyệt nội dung, quản lý người dùng, xem báo cáo.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tuyển dụng (Job Posting): lưu thông tin vị trí tuyển dụng, mô tả, yêu cầu, hạn nộp.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Hồ sơ ứng tuyển (Application): ghi nhận nộp đơn, trạng thái và file đính kèm.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ty (Company - Samsung): quản lý thông tin công ty, phòng ban, chính sách.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77"/>
          <p:cNvSpPr/>
          <p:nvPr/>
        </p:nvSpPr>
        <p:spPr>
          <a:xfrm>
            <a:off x="15468600" y="495300"/>
            <a:ext cx="1676400" cy="1279899"/>
          </a:xfrm>
          <a:custGeom>
            <a:avLst/>
            <a:gdLst>
              <a:gd name="T0" fmla="*/ 1681 w 1962"/>
              <a:gd name="T1" fmla="*/ 295 h 2413"/>
              <a:gd name="T2" fmla="*/ 926 w 1962"/>
              <a:gd name="T3" fmla="*/ 1 h 2413"/>
              <a:gd name="T4" fmla="*/ 285 w 1962"/>
              <a:gd name="T5" fmla="*/ 257 h 2413"/>
              <a:gd name="T6" fmla="*/ 96 w 1962"/>
              <a:gd name="T7" fmla="*/ 823 h 2413"/>
              <a:gd name="T8" fmla="*/ 127 w 1962"/>
              <a:gd name="T9" fmla="*/ 1063 h 2413"/>
              <a:gd name="T10" fmla="*/ 5 w 1962"/>
              <a:gd name="T11" fmla="*/ 1322 h 2413"/>
              <a:gd name="T12" fmla="*/ 107 w 1962"/>
              <a:gd name="T13" fmla="*/ 1392 h 2413"/>
              <a:gd name="T14" fmla="*/ 126 w 1962"/>
              <a:gd name="T15" fmla="*/ 1453 h 2413"/>
              <a:gd name="T16" fmla="*/ 125 w 1962"/>
              <a:gd name="T17" fmla="*/ 1537 h 2413"/>
              <a:gd name="T18" fmla="*/ 174 w 1962"/>
              <a:gd name="T19" fmla="*/ 1577 h 2413"/>
              <a:gd name="T20" fmla="*/ 169 w 1962"/>
              <a:gd name="T21" fmla="*/ 1602 h 2413"/>
              <a:gd name="T22" fmla="*/ 187 w 1962"/>
              <a:gd name="T23" fmla="*/ 1687 h 2413"/>
              <a:gd name="T24" fmla="*/ 212 w 1962"/>
              <a:gd name="T25" fmla="*/ 1789 h 2413"/>
              <a:gd name="T26" fmla="*/ 233 w 1962"/>
              <a:gd name="T27" fmla="*/ 1920 h 2413"/>
              <a:gd name="T28" fmla="*/ 470 w 1962"/>
              <a:gd name="T29" fmla="*/ 1952 h 2413"/>
              <a:gd name="T30" fmla="*/ 731 w 1962"/>
              <a:gd name="T31" fmla="*/ 2004 h 2413"/>
              <a:gd name="T32" fmla="*/ 919 w 1962"/>
              <a:gd name="T33" fmla="*/ 2413 h 2413"/>
              <a:gd name="T34" fmla="*/ 1579 w 1962"/>
              <a:gd name="T35" fmla="*/ 1802 h 2413"/>
              <a:gd name="T36" fmla="*/ 1670 w 1962"/>
              <a:gd name="T37" fmla="*/ 1345 h 2413"/>
              <a:gd name="T38" fmla="*/ 1902 w 1962"/>
              <a:gd name="T39" fmla="*/ 884 h 2413"/>
              <a:gd name="T40" fmla="*/ 1681 w 1962"/>
              <a:gd name="T41" fmla="*/ 295 h 2413"/>
              <a:gd name="T42" fmla="*/ 1386 w 1962"/>
              <a:gd name="T43" fmla="*/ 1282 h 2413"/>
              <a:gd name="T44" fmla="*/ 1153 w 1962"/>
              <a:gd name="T45" fmla="*/ 1105 h 2413"/>
              <a:gd name="T46" fmla="*/ 1122 w 1962"/>
              <a:gd name="T47" fmla="*/ 1107 h 2413"/>
              <a:gd name="T48" fmla="*/ 905 w 1962"/>
              <a:gd name="T49" fmla="*/ 869 h 2413"/>
              <a:gd name="T50" fmla="*/ 377 w 1962"/>
              <a:gd name="T51" fmla="*/ 726 h 2413"/>
              <a:gd name="T52" fmla="*/ 297 w 1962"/>
              <a:gd name="T53" fmla="*/ 594 h 2413"/>
              <a:gd name="T54" fmla="*/ 377 w 1962"/>
              <a:gd name="T55" fmla="*/ 344 h 2413"/>
              <a:gd name="T56" fmla="*/ 918 w 1962"/>
              <a:gd name="T57" fmla="*/ 128 h 2413"/>
              <a:gd name="T58" fmla="*/ 1586 w 1962"/>
              <a:gd name="T59" fmla="*/ 380 h 2413"/>
              <a:gd name="T60" fmla="*/ 1781 w 1962"/>
              <a:gd name="T61" fmla="*/ 830 h 2413"/>
              <a:gd name="T62" fmla="*/ 1782 w 1962"/>
              <a:gd name="T63" fmla="*/ 853 h 2413"/>
              <a:gd name="T64" fmla="*/ 1386 w 1962"/>
              <a:gd name="T65" fmla="*/ 1282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62" h="2413">
                <a:moveTo>
                  <a:pt x="1681" y="295"/>
                </a:moveTo>
                <a:cubicBezTo>
                  <a:pt x="1546" y="144"/>
                  <a:pt x="1367" y="4"/>
                  <a:pt x="926" y="1"/>
                </a:cubicBezTo>
                <a:cubicBezTo>
                  <a:pt x="753" y="0"/>
                  <a:pt x="490" y="40"/>
                  <a:pt x="285" y="257"/>
                </a:cubicBezTo>
                <a:cubicBezTo>
                  <a:pt x="161" y="388"/>
                  <a:pt x="70" y="553"/>
                  <a:pt x="96" y="823"/>
                </a:cubicBezTo>
                <a:cubicBezTo>
                  <a:pt x="102" y="882"/>
                  <a:pt x="186" y="949"/>
                  <a:pt x="127" y="1063"/>
                </a:cubicBezTo>
                <a:cubicBezTo>
                  <a:pt x="127" y="1063"/>
                  <a:pt x="0" y="1285"/>
                  <a:pt x="5" y="1322"/>
                </a:cubicBezTo>
                <a:cubicBezTo>
                  <a:pt x="5" y="1322"/>
                  <a:pt x="3" y="1389"/>
                  <a:pt x="107" y="1392"/>
                </a:cubicBezTo>
                <a:cubicBezTo>
                  <a:pt x="107" y="1392"/>
                  <a:pt x="133" y="1395"/>
                  <a:pt x="126" y="1453"/>
                </a:cubicBezTo>
                <a:lnTo>
                  <a:pt x="125" y="1537"/>
                </a:lnTo>
                <a:cubicBezTo>
                  <a:pt x="125" y="1537"/>
                  <a:pt x="128" y="1562"/>
                  <a:pt x="174" y="1577"/>
                </a:cubicBezTo>
                <a:cubicBezTo>
                  <a:pt x="174" y="1577"/>
                  <a:pt x="182" y="1585"/>
                  <a:pt x="169" y="1602"/>
                </a:cubicBezTo>
                <a:cubicBezTo>
                  <a:pt x="169" y="1602"/>
                  <a:pt x="145" y="1629"/>
                  <a:pt x="187" y="1687"/>
                </a:cubicBezTo>
                <a:cubicBezTo>
                  <a:pt x="202" y="1708"/>
                  <a:pt x="227" y="1735"/>
                  <a:pt x="212" y="1789"/>
                </a:cubicBezTo>
                <a:cubicBezTo>
                  <a:pt x="212" y="1789"/>
                  <a:pt x="192" y="1895"/>
                  <a:pt x="233" y="1920"/>
                </a:cubicBezTo>
                <a:cubicBezTo>
                  <a:pt x="233" y="1920"/>
                  <a:pt x="280" y="1976"/>
                  <a:pt x="470" y="1952"/>
                </a:cubicBezTo>
                <a:cubicBezTo>
                  <a:pt x="536" y="1944"/>
                  <a:pt x="658" y="1912"/>
                  <a:pt x="731" y="2004"/>
                </a:cubicBezTo>
                <a:cubicBezTo>
                  <a:pt x="731" y="2004"/>
                  <a:pt x="905" y="2335"/>
                  <a:pt x="919" y="2413"/>
                </a:cubicBezTo>
                <a:cubicBezTo>
                  <a:pt x="919" y="2413"/>
                  <a:pt x="1216" y="1884"/>
                  <a:pt x="1579" y="1802"/>
                </a:cubicBezTo>
                <a:cubicBezTo>
                  <a:pt x="1579" y="1802"/>
                  <a:pt x="1490" y="1603"/>
                  <a:pt x="1670" y="1345"/>
                </a:cubicBezTo>
                <a:cubicBezTo>
                  <a:pt x="1670" y="1345"/>
                  <a:pt x="1895" y="1048"/>
                  <a:pt x="1902" y="884"/>
                </a:cubicBezTo>
                <a:cubicBezTo>
                  <a:pt x="1902" y="884"/>
                  <a:pt x="1962" y="609"/>
                  <a:pt x="1681" y="295"/>
                </a:cubicBezTo>
                <a:close/>
                <a:moveTo>
                  <a:pt x="1386" y="1282"/>
                </a:moveTo>
                <a:cubicBezTo>
                  <a:pt x="1233" y="1287"/>
                  <a:pt x="1225" y="1184"/>
                  <a:pt x="1153" y="1105"/>
                </a:cubicBezTo>
                <a:cubicBezTo>
                  <a:pt x="1143" y="1106"/>
                  <a:pt x="1133" y="1107"/>
                  <a:pt x="1122" y="1107"/>
                </a:cubicBezTo>
                <a:cubicBezTo>
                  <a:pt x="942" y="1112"/>
                  <a:pt x="975" y="921"/>
                  <a:pt x="905" y="869"/>
                </a:cubicBezTo>
                <a:cubicBezTo>
                  <a:pt x="737" y="744"/>
                  <a:pt x="500" y="853"/>
                  <a:pt x="377" y="726"/>
                </a:cubicBezTo>
                <a:cubicBezTo>
                  <a:pt x="337" y="686"/>
                  <a:pt x="302" y="647"/>
                  <a:pt x="297" y="594"/>
                </a:cubicBezTo>
                <a:cubicBezTo>
                  <a:pt x="285" y="466"/>
                  <a:pt x="314" y="411"/>
                  <a:pt x="377" y="344"/>
                </a:cubicBezTo>
                <a:cubicBezTo>
                  <a:pt x="547" y="165"/>
                  <a:pt x="764" y="128"/>
                  <a:pt x="918" y="128"/>
                </a:cubicBezTo>
                <a:cubicBezTo>
                  <a:pt x="1330" y="131"/>
                  <a:pt x="1473" y="254"/>
                  <a:pt x="1586" y="380"/>
                </a:cubicBezTo>
                <a:cubicBezTo>
                  <a:pt x="1772" y="587"/>
                  <a:pt x="1783" y="766"/>
                  <a:pt x="1781" y="830"/>
                </a:cubicBezTo>
                <a:cubicBezTo>
                  <a:pt x="1781" y="838"/>
                  <a:pt x="1782" y="845"/>
                  <a:pt x="1782" y="853"/>
                </a:cubicBezTo>
                <a:cubicBezTo>
                  <a:pt x="1783" y="1090"/>
                  <a:pt x="1605" y="1274"/>
                  <a:pt x="1386" y="1282"/>
                </a:cubicBezTo>
                <a:close/>
              </a:path>
            </a:pathLst>
          </a:custGeom>
          <a:solidFill>
            <a:srgbClr val="3F3B3A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7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257300"/>
            <a:ext cx="144018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4.2.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mối quan hệ giữa các lớp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hợp tổng hợp (Aggregation)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ty → Nhà tuyển dụng: Một công ty có nhiều nhà tuyển dụng</a:t>
            </a:r>
          </a:p>
          <a:p>
            <a:pPr lvl="1" algn="just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ty → Tin tuyển dụng: Một công ty đăng nhiều tin tuyển dụng</a:t>
            </a:r>
          </a:p>
          <a:p>
            <a:pPr algn="just"/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hợp (Association)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viên → Hồ sơ ứng tuyển: Một ứng viên có nhiều hồ sơ</a:t>
            </a:r>
          </a:p>
          <a:p>
            <a:pPr lvl="1" algn="just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tuyển dụng → Hồ sơ ứng tuyển: Một tin tuyển dụng nhận nhiều hồ sơ</a:t>
            </a:r>
          </a:p>
          <a:p>
            <a:pPr lvl="1" algn="just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Nhà tuyển dụng → Hồ sơ ứng tuyển: Nhà tuyển dụng xử lý hồ sơ</a:t>
            </a:r>
          </a:p>
          <a:p>
            <a:pPr algn="just"/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thuộc (Dependency)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viên phụ thuộc vào tin tuyển dụng để nộp đơn</a:t>
            </a:r>
          </a:p>
          <a:p>
            <a:pPr lvl="1" algn="just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Nhà tuyển dụng phụ thuộc vào hồ sơ ứng tuyển để duyệt hồ sơ</a:t>
            </a:r>
          </a:p>
          <a:p>
            <a:pPr algn="just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22"/>
          <p:cNvSpPr/>
          <p:nvPr/>
        </p:nvSpPr>
        <p:spPr>
          <a:xfrm>
            <a:off x="13944600" y="591537"/>
            <a:ext cx="2438400" cy="1331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94" y="424"/>
                </a:moveTo>
                <a:cubicBezTo>
                  <a:pt x="17312" y="1482"/>
                  <a:pt x="17312" y="2753"/>
                  <a:pt x="16994" y="3812"/>
                </a:cubicBezTo>
                <a:cubicBezTo>
                  <a:pt x="16994" y="4024"/>
                  <a:pt x="16835" y="4235"/>
                  <a:pt x="16676" y="4235"/>
                </a:cubicBezTo>
                <a:cubicBezTo>
                  <a:pt x="18265" y="4235"/>
                  <a:pt x="18265" y="4235"/>
                  <a:pt x="18265" y="4235"/>
                </a:cubicBezTo>
                <a:cubicBezTo>
                  <a:pt x="18582" y="4235"/>
                  <a:pt x="18900" y="3812"/>
                  <a:pt x="18900" y="3388"/>
                </a:cubicBezTo>
                <a:cubicBezTo>
                  <a:pt x="18900" y="847"/>
                  <a:pt x="18900" y="847"/>
                  <a:pt x="18900" y="847"/>
                </a:cubicBezTo>
                <a:cubicBezTo>
                  <a:pt x="18900" y="212"/>
                  <a:pt x="18582" y="0"/>
                  <a:pt x="18265" y="0"/>
                </a:cubicBezTo>
                <a:cubicBezTo>
                  <a:pt x="16676" y="0"/>
                  <a:pt x="16676" y="0"/>
                  <a:pt x="16676" y="0"/>
                </a:cubicBezTo>
                <a:cubicBezTo>
                  <a:pt x="16835" y="0"/>
                  <a:pt x="16994" y="212"/>
                  <a:pt x="16994" y="424"/>
                </a:cubicBezTo>
                <a:close/>
                <a:moveTo>
                  <a:pt x="5400" y="12918"/>
                </a:moveTo>
                <a:cubicBezTo>
                  <a:pt x="5082" y="15882"/>
                  <a:pt x="5082" y="18847"/>
                  <a:pt x="5400" y="21600"/>
                </a:cubicBezTo>
                <a:cubicBezTo>
                  <a:pt x="18582" y="21600"/>
                  <a:pt x="18582" y="21600"/>
                  <a:pt x="18582" y="21600"/>
                </a:cubicBezTo>
                <a:cubicBezTo>
                  <a:pt x="19218" y="19694"/>
                  <a:pt x="19218" y="14824"/>
                  <a:pt x="18582" y="12918"/>
                </a:cubicBezTo>
                <a:lnTo>
                  <a:pt x="5400" y="12918"/>
                </a:lnTo>
                <a:close/>
                <a:moveTo>
                  <a:pt x="635" y="12918"/>
                </a:moveTo>
                <a:cubicBezTo>
                  <a:pt x="318" y="12918"/>
                  <a:pt x="0" y="13341"/>
                  <a:pt x="0" y="13765"/>
                </a:cubicBezTo>
                <a:cubicBezTo>
                  <a:pt x="0" y="20753"/>
                  <a:pt x="0" y="20753"/>
                  <a:pt x="0" y="20753"/>
                </a:cubicBezTo>
                <a:cubicBezTo>
                  <a:pt x="0" y="21388"/>
                  <a:pt x="318" y="21600"/>
                  <a:pt x="635" y="21600"/>
                </a:cubicBezTo>
                <a:cubicBezTo>
                  <a:pt x="1588" y="21600"/>
                  <a:pt x="1588" y="21600"/>
                  <a:pt x="1588" y="21600"/>
                </a:cubicBezTo>
                <a:cubicBezTo>
                  <a:pt x="1271" y="20753"/>
                  <a:pt x="1271" y="13976"/>
                  <a:pt x="1588" y="12918"/>
                </a:cubicBezTo>
                <a:lnTo>
                  <a:pt x="635" y="12918"/>
                </a:lnTo>
                <a:close/>
                <a:moveTo>
                  <a:pt x="20806" y="12918"/>
                </a:moveTo>
                <a:cubicBezTo>
                  <a:pt x="19218" y="12918"/>
                  <a:pt x="19218" y="12918"/>
                  <a:pt x="19218" y="12918"/>
                </a:cubicBezTo>
                <a:cubicBezTo>
                  <a:pt x="19853" y="14824"/>
                  <a:pt x="19694" y="20118"/>
                  <a:pt x="19218" y="21600"/>
                </a:cubicBezTo>
                <a:cubicBezTo>
                  <a:pt x="20806" y="21600"/>
                  <a:pt x="20806" y="21600"/>
                  <a:pt x="20806" y="21600"/>
                </a:cubicBezTo>
                <a:cubicBezTo>
                  <a:pt x="21282" y="21600"/>
                  <a:pt x="21600" y="21388"/>
                  <a:pt x="21600" y="20753"/>
                </a:cubicBezTo>
                <a:cubicBezTo>
                  <a:pt x="21600" y="13765"/>
                  <a:pt x="21600" y="13765"/>
                  <a:pt x="21600" y="13765"/>
                </a:cubicBezTo>
                <a:cubicBezTo>
                  <a:pt x="21600" y="13341"/>
                  <a:pt x="21282" y="12918"/>
                  <a:pt x="20806" y="12918"/>
                </a:cubicBezTo>
                <a:close/>
                <a:moveTo>
                  <a:pt x="3494" y="12918"/>
                </a:moveTo>
                <a:cubicBezTo>
                  <a:pt x="3018" y="14612"/>
                  <a:pt x="3018" y="20118"/>
                  <a:pt x="3494" y="21600"/>
                </a:cubicBezTo>
                <a:cubicBezTo>
                  <a:pt x="4765" y="21600"/>
                  <a:pt x="4765" y="21600"/>
                  <a:pt x="4765" y="21600"/>
                </a:cubicBezTo>
                <a:cubicBezTo>
                  <a:pt x="4447" y="18847"/>
                  <a:pt x="4447" y="15882"/>
                  <a:pt x="4765" y="12918"/>
                </a:cubicBezTo>
                <a:lnTo>
                  <a:pt x="3494" y="12918"/>
                </a:lnTo>
                <a:close/>
                <a:moveTo>
                  <a:pt x="20171" y="10376"/>
                </a:moveTo>
                <a:cubicBezTo>
                  <a:pt x="20171" y="6988"/>
                  <a:pt x="20171" y="6988"/>
                  <a:pt x="20171" y="6988"/>
                </a:cubicBezTo>
                <a:cubicBezTo>
                  <a:pt x="20171" y="6353"/>
                  <a:pt x="19853" y="5929"/>
                  <a:pt x="19535" y="5929"/>
                </a:cubicBezTo>
                <a:cubicBezTo>
                  <a:pt x="1906" y="5929"/>
                  <a:pt x="1906" y="5929"/>
                  <a:pt x="1906" y="5929"/>
                </a:cubicBezTo>
                <a:cubicBezTo>
                  <a:pt x="1588" y="5929"/>
                  <a:pt x="1271" y="6353"/>
                  <a:pt x="1271" y="6988"/>
                </a:cubicBezTo>
                <a:cubicBezTo>
                  <a:pt x="1271" y="10376"/>
                  <a:pt x="1271" y="10376"/>
                  <a:pt x="1271" y="10376"/>
                </a:cubicBezTo>
                <a:cubicBezTo>
                  <a:pt x="1271" y="10800"/>
                  <a:pt x="1588" y="11224"/>
                  <a:pt x="1906" y="11224"/>
                </a:cubicBezTo>
                <a:cubicBezTo>
                  <a:pt x="19535" y="11224"/>
                  <a:pt x="19535" y="11224"/>
                  <a:pt x="19535" y="11224"/>
                </a:cubicBezTo>
                <a:cubicBezTo>
                  <a:pt x="19853" y="11224"/>
                  <a:pt x="20171" y="10800"/>
                  <a:pt x="20171" y="10376"/>
                </a:cubicBezTo>
                <a:close/>
                <a:moveTo>
                  <a:pt x="4924" y="6988"/>
                </a:moveTo>
                <a:cubicBezTo>
                  <a:pt x="5082" y="6988"/>
                  <a:pt x="5241" y="6988"/>
                  <a:pt x="5241" y="7412"/>
                </a:cubicBezTo>
                <a:cubicBezTo>
                  <a:pt x="5241" y="7624"/>
                  <a:pt x="5082" y="7835"/>
                  <a:pt x="4924" y="7835"/>
                </a:cubicBezTo>
                <a:cubicBezTo>
                  <a:pt x="4606" y="7835"/>
                  <a:pt x="4606" y="7624"/>
                  <a:pt x="4606" y="7412"/>
                </a:cubicBezTo>
                <a:cubicBezTo>
                  <a:pt x="4606" y="6988"/>
                  <a:pt x="4606" y="6988"/>
                  <a:pt x="4924" y="6988"/>
                </a:cubicBezTo>
                <a:close/>
                <a:moveTo>
                  <a:pt x="3812" y="9953"/>
                </a:moveTo>
                <a:cubicBezTo>
                  <a:pt x="3812" y="10165"/>
                  <a:pt x="3812" y="10376"/>
                  <a:pt x="3494" y="10376"/>
                </a:cubicBezTo>
                <a:cubicBezTo>
                  <a:pt x="3335" y="10376"/>
                  <a:pt x="3176" y="10165"/>
                  <a:pt x="3176" y="9953"/>
                </a:cubicBezTo>
                <a:cubicBezTo>
                  <a:pt x="3176" y="7412"/>
                  <a:pt x="3176" y="7412"/>
                  <a:pt x="3176" y="7412"/>
                </a:cubicBezTo>
                <a:cubicBezTo>
                  <a:pt x="3176" y="6988"/>
                  <a:pt x="3335" y="6988"/>
                  <a:pt x="3494" y="6988"/>
                </a:cubicBezTo>
                <a:cubicBezTo>
                  <a:pt x="3812" y="6988"/>
                  <a:pt x="3812" y="6988"/>
                  <a:pt x="3812" y="7412"/>
                </a:cubicBezTo>
                <a:lnTo>
                  <a:pt x="3812" y="9953"/>
                </a:lnTo>
                <a:close/>
                <a:moveTo>
                  <a:pt x="4924" y="9529"/>
                </a:moveTo>
                <a:cubicBezTo>
                  <a:pt x="4606" y="9529"/>
                  <a:pt x="4606" y="9318"/>
                  <a:pt x="4606" y="9106"/>
                </a:cubicBezTo>
                <a:cubicBezTo>
                  <a:pt x="4606" y="8894"/>
                  <a:pt x="4606" y="8682"/>
                  <a:pt x="4924" y="8682"/>
                </a:cubicBezTo>
                <a:cubicBezTo>
                  <a:pt x="5082" y="8682"/>
                  <a:pt x="5241" y="8894"/>
                  <a:pt x="5241" y="9106"/>
                </a:cubicBezTo>
                <a:cubicBezTo>
                  <a:pt x="5241" y="9318"/>
                  <a:pt x="5082" y="9529"/>
                  <a:pt x="4924" y="9529"/>
                </a:cubicBezTo>
                <a:close/>
                <a:moveTo>
                  <a:pt x="5559" y="10376"/>
                </a:moveTo>
                <a:cubicBezTo>
                  <a:pt x="5400" y="10376"/>
                  <a:pt x="5241" y="10165"/>
                  <a:pt x="5241" y="9953"/>
                </a:cubicBezTo>
                <a:cubicBezTo>
                  <a:pt x="5241" y="9741"/>
                  <a:pt x="5400" y="9529"/>
                  <a:pt x="5559" y="9529"/>
                </a:cubicBezTo>
                <a:cubicBezTo>
                  <a:pt x="5718" y="9529"/>
                  <a:pt x="5876" y="9741"/>
                  <a:pt x="5876" y="9953"/>
                </a:cubicBezTo>
                <a:cubicBezTo>
                  <a:pt x="5876" y="10165"/>
                  <a:pt x="5718" y="10376"/>
                  <a:pt x="5559" y="10376"/>
                </a:cubicBezTo>
                <a:close/>
                <a:moveTo>
                  <a:pt x="5559" y="8682"/>
                </a:moveTo>
                <a:cubicBezTo>
                  <a:pt x="5400" y="8682"/>
                  <a:pt x="5241" y="8471"/>
                  <a:pt x="5241" y="8259"/>
                </a:cubicBezTo>
                <a:cubicBezTo>
                  <a:pt x="5241" y="8047"/>
                  <a:pt x="5400" y="7835"/>
                  <a:pt x="5559" y="7835"/>
                </a:cubicBezTo>
                <a:cubicBezTo>
                  <a:pt x="5718" y="7835"/>
                  <a:pt x="5876" y="8047"/>
                  <a:pt x="5876" y="8259"/>
                </a:cubicBezTo>
                <a:cubicBezTo>
                  <a:pt x="5876" y="8471"/>
                  <a:pt x="5718" y="8682"/>
                  <a:pt x="5559" y="8682"/>
                </a:cubicBezTo>
                <a:close/>
                <a:moveTo>
                  <a:pt x="18900" y="9529"/>
                </a:moveTo>
                <a:cubicBezTo>
                  <a:pt x="18900" y="9953"/>
                  <a:pt x="18582" y="10376"/>
                  <a:pt x="18265" y="10376"/>
                </a:cubicBezTo>
                <a:cubicBezTo>
                  <a:pt x="17947" y="10376"/>
                  <a:pt x="17629" y="9953"/>
                  <a:pt x="17629" y="9529"/>
                </a:cubicBezTo>
                <a:cubicBezTo>
                  <a:pt x="17629" y="7835"/>
                  <a:pt x="17629" y="7835"/>
                  <a:pt x="17629" y="7835"/>
                </a:cubicBezTo>
                <a:cubicBezTo>
                  <a:pt x="17629" y="7200"/>
                  <a:pt x="17947" y="6988"/>
                  <a:pt x="18265" y="6988"/>
                </a:cubicBezTo>
                <a:cubicBezTo>
                  <a:pt x="18582" y="6988"/>
                  <a:pt x="18900" y="7200"/>
                  <a:pt x="18900" y="7835"/>
                </a:cubicBezTo>
                <a:lnTo>
                  <a:pt x="18900" y="9529"/>
                </a:lnTo>
                <a:close/>
                <a:moveTo>
                  <a:pt x="3176" y="4235"/>
                </a:moveTo>
                <a:cubicBezTo>
                  <a:pt x="16676" y="4235"/>
                  <a:pt x="16676" y="4235"/>
                  <a:pt x="16676" y="4235"/>
                </a:cubicBezTo>
                <a:cubicBezTo>
                  <a:pt x="16518" y="4235"/>
                  <a:pt x="16359" y="4024"/>
                  <a:pt x="16359" y="3812"/>
                </a:cubicBezTo>
                <a:cubicBezTo>
                  <a:pt x="16676" y="2753"/>
                  <a:pt x="16676" y="1482"/>
                  <a:pt x="16359" y="424"/>
                </a:cubicBezTo>
                <a:cubicBezTo>
                  <a:pt x="16359" y="212"/>
                  <a:pt x="16518" y="0"/>
                  <a:pt x="16676" y="0"/>
                </a:cubicBezTo>
                <a:cubicBezTo>
                  <a:pt x="3176" y="0"/>
                  <a:pt x="3176" y="0"/>
                  <a:pt x="3176" y="0"/>
                </a:cubicBezTo>
                <a:cubicBezTo>
                  <a:pt x="2859" y="0"/>
                  <a:pt x="2541" y="212"/>
                  <a:pt x="2541" y="847"/>
                </a:cubicBezTo>
                <a:cubicBezTo>
                  <a:pt x="2541" y="3388"/>
                  <a:pt x="2541" y="3388"/>
                  <a:pt x="2541" y="3388"/>
                </a:cubicBezTo>
                <a:cubicBezTo>
                  <a:pt x="2541" y="3812"/>
                  <a:pt x="2859" y="4235"/>
                  <a:pt x="3176" y="4235"/>
                </a:cubicBezTo>
                <a:close/>
                <a:moveTo>
                  <a:pt x="13024" y="847"/>
                </a:moveTo>
                <a:cubicBezTo>
                  <a:pt x="15724" y="847"/>
                  <a:pt x="15724" y="847"/>
                  <a:pt x="15724" y="847"/>
                </a:cubicBezTo>
                <a:cubicBezTo>
                  <a:pt x="15724" y="3388"/>
                  <a:pt x="15724" y="3388"/>
                  <a:pt x="15724" y="3388"/>
                </a:cubicBezTo>
                <a:cubicBezTo>
                  <a:pt x="13024" y="3388"/>
                  <a:pt x="13024" y="3388"/>
                  <a:pt x="13024" y="3388"/>
                </a:cubicBezTo>
                <a:lnTo>
                  <a:pt x="13024" y="847"/>
                </a:lnTo>
                <a:close/>
              </a:path>
            </a:pathLst>
          </a:custGeom>
          <a:solidFill>
            <a:srgbClr val="3F3B3A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409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19100"/>
            <a:ext cx="6592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4.4.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1333500"/>
            <a:ext cx="1030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(ERD)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101930"/>
            <a:ext cx="53559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76600" y="3695700"/>
            <a:ext cx="11201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95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943100"/>
            <a:ext cx="64377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543800" y="114300"/>
            <a:ext cx="9372600" cy="419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600" y="7200900"/>
            <a:ext cx="42274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Bảng tài khoản: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734300" y="5548650"/>
            <a:ext cx="8991600" cy="37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095500"/>
            <a:ext cx="52629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Bảng tin tuyển dụng: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391400" y="342900"/>
            <a:ext cx="9829800" cy="3733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6819900"/>
            <a:ext cx="42462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Bảng ứng tuyển: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5256550"/>
            <a:ext cx="9525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8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62100"/>
            <a:ext cx="39853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Bảng ứng viên: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191000" y="2628900"/>
            <a:ext cx="1056881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9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66700"/>
            <a:ext cx="3743332" cy="808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tabLst>
                <a:tab pos="355600" algn="l"/>
              </a:tabLst>
            </a:pPr>
            <a:r>
              <a:rPr lang="de-DE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Sơ đồ liên kết</a:t>
            </a:r>
            <a:endParaRPr lang="en-US" sz="4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1257300"/>
            <a:ext cx="15621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002" y="7526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64275"/>
            <a:ext cx="8001000" cy="10287000"/>
            <a:chOff x="0" y="0"/>
            <a:chExt cx="178902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9026" cy="2709333"/>
            </a:xfrm>
            <a:custGeom>
              <a:avLst/>
              <a:gdLst/>
              <a:ahLst/>
              <a:cxnLst/>
              <a:rect l="l" t="t" r="r" b="b"/>
              <a:pathLst>
                <a:path w="1789026" h="2709333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46818" y="8630505"/>
            <a:ext cx="897167" cy="2183545"/>
            <a:chOff x="0" y="0"/>
            <a:chExt cx="236291" cy="5750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257450" y="2224789"/>
            <a:ext cx="4509900" cy="6528106"/>
            <a:chOff x="0" y="0"/>
            <a:chExt cx="3663950" cy="492379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39970" r="-3997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3051" y="1459481"/>
            <a:ext cx="751595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Chương</a:t>
            </a:r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1: </a:t>
            </a:r>
            <a:r>
              <a:rPr lang="en-US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Tổng</a:t>
            </a:r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quan</a:t>
            </a:r>
            <a:endParaRPr lang="en-US" sz="6000" dirty="0">
              <a:solidFill>
                <a:srgbClr val="FFFFFF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335000" y="2215264"/>
            <a:ext cx="4385350" cy="6528106"/>
            <a:chOff x="0" y="0"/>
            <a:chExt cx="3663950" cy="4923790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51090" r="-5109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13"/>
          <p:cNvSpPr txBox="1"/>
          <p:nvPr/>
        </p:nvSpPr>
        <p:spPr>
          <a:xfrm>
            <a:off x="1056033" y="4667262"/>
            <a:ext cx="640032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1.Giới </a:t>
            </a:r>
            <a:r>
              <a:rPr lang="en-US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thiệu</a:t>
            </a:r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đề</a:t>
            </a:r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tài</a:t>
            </a:r>
            <a:endParaRPr lang="en-US" sz="6000" dirty="0">
              <a:solidFill>
                <a:srgbClr val="FFFFFF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6" name="Freeform 2"/>
          <p:cNvSpPr/>
          <p:nvPr/>
        </p:nvSpPr>
        <p:spPr>
          <a:xfrm>
            <a:off x="8001000" y="2046597"/>
            <a:ext cx="9867999" cy="686375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1049000" y="3771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8509680" y="2035794"/>
            <a:ext cx="9182001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Samsung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25"/>
          <p:cNvCxnSpPr/>
          <p:nvPr/>
        </p:nvCxnSpPr>
        <p:spPr>
          <a:xfrm>
            <a:off x="3581400" y="6057900"/>
            <a:ext cx="102108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6"/>
          <p:cNvCxnSpPr/>
          <p:nvPr/>
        </p:nvCxnSpPr>
        <p:spPr>
          <a:xfrm>
            <a:off x="3581400" y="3914069"/>
            <a:ext cx="10210800" cy="2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27"/>
          <p:cNvGrpSpPr/>
          <p:nvPr/>
        </p:nvGrpSpPr>
        <p:grpSpPr>
          <a:xfrm>
            <a:off x="2590800" y="3778881"/>
            <a:ext cx="11734800" cy="2109351"/>
            <a:chOff x="366017" y="2488758"/>
            <a:chExt cx="11734800" cy="1785104"/>
          </a:xfrm>
        </p:grpSpPr>
        <p:sp>
          <p:nvSpPr>
            <p:cNvPr id="5" name="文本框 28"/>
            <p:cNvSpPr txBox="1"/>
            <p:nvPr/>
          </p:nvSpPr>
          <p:spPr>
            <a:xfrm>
              <a:off x="366017" y="2967279"/>
              <a:ext cx="11734800" cy="8375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vi-VN" sz="5400" dirty="0" err="1"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</a:rPr>
                <a:t>Chương</a:t>
              </a:r>
              <a:r>
                <a:rPr lang="en-US" altLang="vi-VN" sz="5400" dirty="0">
                  <a:latin typeface="Times New Roman" panose="02020603050405020304" pitchFamily="18" charset="0"/>
                  <a:ea typeface="Noto Sans"/>
                  <a:cs typeface="Times New Roman" panose="02020603050405020304" pitchFamily="18" charset="0"/>
                </a:rPr>
                <a:t> 5: </a:t>
              </a:r>
              <a:r>
                <a:rPr lang="en-US" sz="5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 HIỆN CHƯƠNG TRÌNH</a:t>
              </a:r>
              <a:endParaRPr lang="vi-VN" altLang="vi-VN" sz="5400" dirty="0"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29"/>
            <p:cNvSpPr txBox="1"/>
            <p:nvPr/>
          </p:nvSpPr>
          <p:spPr>
            <a:xfrm>
              <a:off x="2508242" y="2488758"/>
              <a:ext cx="2011840" cy="178510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endParaRPr lang="zh-CN" altLang="en-US" sz="11000" dirty="0">
                <a:latin typeface="+mj-lt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7" name="Freeform 77"/>
          <p:cNvSpPr/>
          <p:nvPr/>
        </p:nvSpPr>
        <p:spPr>
          <a:xfrm>
            <a:off x="8229600" y="2637499"/>
            <a:ext cx="1295400" cy="1106902"/>
          </a:xfrm>
          <a:custGeom>
            <a:avLst/>
            <a:gdLst>
              <a:gd name="T0" fmla="*/ 1681 w 1962"/>
              <a:gd name="T1" fmla="*/ 295 h 2413"/>
              <a:gd name="T2" fmla="*/ 926 w 1962"/>
              <a:gd name="T3" fmla="*/ 1 h 2413"/>
              <a:gd name="T4" fmla="*/ 285 w 1962"/>
              <a:gd name="T5" fmla="*/ 257 h 2413"/>
              <a:gd name="T6" fmla="*/ 96 w 1962"/>
              <a:gd name="T7" fmla="*/ 823 h 2413"/>
              <a:gd name="T8" fmla="*/ 127 w 1962"/>
              <a:gd name="T9" fmla="*/ 1063 h 2413"/>
              <a:gd name="T10" fmla="*/ 5 w 1962"/>
              <a:gd name="T11" fmla="*/ 1322 h 2413"/>
              <a:gd name="T12" fmla="*/ 107 w 1962"/>
              <a:gd name="T13" fmla="*/ 1392 h 2413"/>
              <a:gd name="T14" fmla="*/ 126 w 1962"/>
              <a:gd name="T15" fmla="*/ 1453 h 2413"/>
              <a:gd name="T16" fmla="*/ 125 w 1962"/>
              <a:gd name="T17" fmla="*/ 1537 h 2413"/>
              <a:gd name="T18" fmla="*/ 174 w 1962"/>
              <a:gd name="T19" fmla="*/ 1577 h 2413"/>
              <a:gd name="T20" fmla="*/ 169 w 1962"/>
              <a:gd name="T21" fmla="*/ 1602 h 2413"/>
              <a:gd name="T22" fmla="*/ 187 w 1962"/>
              <a:gd name="T23" fmla="*/ 1687 h 2413"/>
              <a:gd name="T24" fmla="*/ 212 w 1962"/>
              <a:gd name="T25" fmla="*/ 1789 h 2413"/>
              <a:gd name="T26" fmla="*/ 233 w 1962"/>
              <a:gd name="T27" fmla="*/ 1920 h 2413"/>
              <a:gd name="T28" fmla="*/ 470 w 1962"/>
              <a:gd name="T29" fmla="*/ 1952 h 2413"/>
              <a:gd name="T30" fmla="*/ 731 w 1962"/>
              <a:gd name="T31" fmla="*/ 2004 h 2413"/>
              <a:gd name="T32" fmla="*/ 919 w 1962"/>
              <a:gd name="T33" fmla="*/ 2413 h 2413"/>
              <a:gd name="T34" fmla="*/ 1579 w 1962"/>
              <a:gd name="T35" fmla="*/ 1802 h 2413"/>
              <a:gd name="T36" fmla="*/ 1670 w 1962"/>
              <a:gd name="T37" fmla="*/ 1345 h 2413"/>
              <a:gd name="T38" fmla="*/ 1902 w 1962"/>
              <a:gd name="T39" fmla="*/ 884 h 2413"/>
              <a:gd name="T40" fmla="*/ 1681 w 1962"/>
              <a:gd name="T41" fmla="*/ 295 h 2413"/>
              <a:gd name="T42" fmla="*/ 1386 w 1962"/>
              <a:gd name="T43" fmla="*/ 1282 h 2413"/>
              <a:gd name="T44" fmla="*/ 1153 w 1962"/>
              <a:gd name="T45" fmla="*/ 1105 h 2413"/>
              <a:gd name="T46" fmla="*/ 1122 w 1962"/>
              <a:gd name="T47" fmla="*/ 1107 h 2413"/>
              <a:gd name="T48" fmla="*/ 905 w 1962"/>
              <a:gd name="T49" fmla="*/ 869 h 2413"/>
              <a:gd name="T50" fmla="*/ 377 w 1962"/>
              <a:gd name="T51" fmla="*/ 726 h 2413"/>
              <a:gd name="T52" fmla="*/ 297 w 1962"/>
              <a:gd name="T53" fmla="*/ 594 h 2413"/>
              <a:gd name="T54" fmla="*/ 377 w 1962"/>
              <a:gd name="T55" fmla="*/ 344 h 2413"/>
              <a:gd name="T56" fmla="*/ 918 w 1962"/>
              <a:gd name="T57" fmla="*/ 128 h 2413"/>
              <a:gd name="T58" fmla="*/ 1586 w 1962"/>
              <a:gd name="T59" fmla="*/ 380 h 2413"/>
              <a:gd name="T60" fmla="*/ 1781 w 1962"/>
              <a:gd name="T61" fmla="*/ 830 h 2413"/>
              <a:gd name="T62" fmla="*/ 1782 w 1962"/>
              <a:gd name="T63" fmla="*/ 853 h 2413"/>
              <a:gd name="T64" fmla="*/ 1386 w 1962"/>
              <a:gd name="T65" fmla="*/ 1282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62" h="2413">
                <a:moveTo>
                  <a:pt x="1681" y="295"/>
                </a:moveTo>
                <a:cubicBezTo>
                  <a:pt x="1546" y="144"/>
                  <a:pt x="1367" y="4"/>
                  <a:pt x="926" y="1"/>
                </a:cubicBezTo>
                <a:cubicBezTo>
                  <a:pt x="753" y="0"/>
                  <a:pt x="490" y="40"/>
                  <a:pt x="285" y="257"/>
                </a:cubicBezTo>
                <a:cubicBezTo>
                  <a:pt x="161" y="388"/>
                  <a:pt x="70" y="553"/>
                  <a:pt x="96" y="823"/>
                </a:cubicBezTo>
                <a:cubicBezTo>
                  <a:pt x="102" y="882"/>
                  <a:pt x="186" y="949"/>
                  <a:pt x="127" y="1063"/>
                </a:cubicBezTo>
                <a:cubicBezTo>
                  <a:pt x="127" y="1063"/>
                  <a:pt x="0" y="1285"/>
                  <a:pt x="5" y="1322"/>
                </a:cubicBezTo>
                <a:cubicBezTo>
                  <a:pt x="5" y="1322"/>
                  <a:pt x="3" y="1389"/>
                  <a:pt x="107" y="1392"/>
                </a:cubicBezTo>
                <a:cubicBezTo>
                  <a:pt x="107" y="1392"/>
                  <a:pt x="133" y="1395"/>
                  <a:pt x="126" y="1453"/>
                </a:cubicBezTo>
                <a:lnTo>
                  <a:pt x="125" y="1537"/>
                </a:lnTo>
                <a:cubicBezTo>
                  <a:pt x="125" y="1537"/>
                  <a:pt x="128" y="1562"/>
                  <a:pt x="174" y="1577"/>
                </a:cubicBezTo>
                <a:cubicBezTo>
                  <a:pt x="174" y="1577"/>
                  <a:pt x="182" y="1585"/>
                  <a:pt x="169" y="1602"/>
                </a:cubicBezTo>
                <a:cubicBezTo>
                  <a:pt x="169" y="1602"/>
                  <a:pt x="145" y="1629"/>
                  <a:pt x="187" y="1687"/>
                </a:cubicBezTo>
                <a:cubicBezTo>
                  <a:pt x="202" y="1708"/>
                  <a:pt x="227" y="1735"/>
                  <a:pt x="212" y="1789"/>
                </a:cubicBezTo>
                <a:cubicBezTo>
                  <a:pt x="212" y="1789"/>
                  <a:pt x="192" y="1895"/>
                  <a:pt x="233" y="1920"/>
                </a:cubicBezTo>
                <a:cubicBezTo>
                  <a:pt x="233" y="1920"/>
                  <a:pt x="280" y="1976"/>
                  <a:pt x="470" y="1952"/>
                </a:cubicBezTo>
                <a:cubicBezTo>
                  <a:pt x="536" y="1944"/>
                  <a:pt x="658" y="1912"/>
                  <a:pt x="731" y="2004"/>
                </a:cubicBezTo>
                <a:cubicBezTo>
                  <a:pt x="731" y="2004"/>
                  <a:pt x="905" y="2335"/>
                  <a:pt x="919" y="2413"/>
                </a:cubicBezTo>
                <a:cubicBezTo>
                  <a:pt x="919" y="2413"/>
                  <a:pt x="1216" y="1884"/>
                  <a:pt x="1579" y="1802"/>
                </a:cubicBezTo>
                <a:cubicBezTo>
                  <a:pt x="1579" y="1802"/>
                  <a:pt x="1490" y="1603"/>
                  <a:pt x="1670" y="1345"/>
                </a:cubicBezTo>
                <a:cubicBezTo>
                  <a:pt x="1670" y="1345"/>
                  <a:pt x="1895" y="1048"/>
                  <a:pt x="1902" y="884"/>
                </a:cubicBezTo>
                <a:cubicBezTo>
                  <a:pt x="1902" y="884"/>
                  <a:pt x="1962" y="609"/>
                  <a:pt x="1681" y="295"/>
                </a:cubicBezTo>
                <a:close/>
                <a:moveTo>
                  <a:pt x="1386" y="1282"/>
                </a:moveTo>
                <a:cubicBezTo>
                  <a:pt x="1233" y="1287"/>
                  <a:pt x="1225" y="1184"/>
                  <a:pt x="1153" y="1105"/>
                </a:cubicBezTo>
                <a:cubicBezTo>
                  <a:pt x="1143" y="1106"/>
                  <a:pt x="1133" y="1107"/>
                  <a:pt x="1122" y="1107"/>
                </a:cubicBezTo>
                <a:cubicBezTo>
                  <a:pt x="942" y="1112"/>
                  <a:pt x="975" y="921"/>
                  <a:pt x="905" y="869"/>
                </a:cubicBezTo>
                <a:cubicBezTo>
                  <a:pt x="737" y="744"/>
                  <a:pt x="500" y="853"/>
                  <a:pt x="377" y="726"/>
                </a:cubicBezTo>
                <a:cubicBezTo>
                  <a:pt x="337" y="686"/>
                  <a:pt x="302" y="647"/>
                  <a:pt x="297" y="594"/>
                </a:cubicBezTo>
                <a:cubicBezTo>
                  <a:pt x="285" y="466"/>
                  <a:pt x="314" y="411"/>
                  <a:pt x="377" y="344"/>
                </a:cubicBezTo>
                <a:cubicBezTo>
                  <a:pt x="547" y="165"/>
                  <a:pt x="764" y="128"/>
                  <a:pt x="918" y="128"/>
                </a:cubicBezTo>
                <a:cubicBezTo>
                  <a:pt x="1330" y="131"/>
                  <a:pt x="1473" y="254"/>
                  <a:pt x="1586" y="380"/>
                </a:cubicBezTo>
                <a:cubicBezTo>
                  <a:pt x="1772" y="587"/>
                  <a:pt x="1783" y="766"/>
                  <a:pt x="1781" y="830"/>
                </a:cubicBezTo>
                <a:cubicBezTo>
                  <a:pt x="1781" y="838"/>
                  <a:pt x="1782" y="845"/>
                  <a:pt x="1782" y="853"/>
                </a:cubicBezTo>
                <a:cubicBezTo>
                  <a:pt x="1783" y="1090"/>
                  <a:pt x="1605" y="1274"/>
                  <a:pt x="1386" y="1282"/>
                </a:cubicBezTo>
                <a:close/>
              </a:path>
            </a:pathLst>
          </a:custGeom>
          <a:solidFill>
            <a:srgbClr val="3F3B3A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54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0AB76F-48A9-142E-32C4-64EDD379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" y="1114851"/>
            <a:ext cx="8140146" cy="35104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F6C602-3046-14D9-A8C0-E00F6986D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3" y="6072246"/>
            <a:ext cx="8140146" cy="37346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5420" y="0"/>
            <a:ext cx="137160" cy="10287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4920"/>
            <a:ext cx="9189720" cy="1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67DF8-40F3-352B-5FB1-F100E60BD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051" y="3848100"/>
            <a:ext cx="8140146" cy="4857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A70E39-6890-B7C7-9AC0-D8FC48E9896B}"/>
              </a:ext>
            </a:extLst>
          </p:cNvPr>
          <p:cNvSpPr/>
          <p:nvPr/>
        </p:nvSpPr>
        <p:spPr>
          <a:xfrm>
            <a:off x="9677400" y="342900"/>
            <a:ext cx="7239000" cy="28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ĐĂNG KÝ</a:t>
            </a:r>
          </a:p>
          <a:p>
            <a:pPr algn="ctr"/>
            <a:r>
              <a:rPr lang="en-US" sz="6600">
                <a:latin typeface="Times New Roman" panose="02020603050405020304" pitchFamily="18" charset="0"/>
                <a:cs typeface="Times New Roman" panose="02020603050405020304" pitchFamily="18" charset="0"/>
              </a:rPr>
              <a:t> ĐĂNG NHẬP</a:t>
            </a:r>
          </a:p>
        </p:txBody>
      </p:sp>
    </p:spTree>
    <p:extLst>
      <p:ext uri="{BB962C8B-B14F-4D97-AF65-F5344CB8AC3E}">
        <p14:creationId xmlns:p14="http://schemas.microsoft.com/office/powerpoint/2010/main" val="114333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DF67E-2FE8-515C-B9A2-119EBD70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24" r="-2" b="-2"/>
          <a:stretch>
            <a:fillRect/>
          </a:stretch>
        </p:blipFill>
        <p:spPr>
          <a:xfrm>
            <a:off x="298108" y="1485900"/>
            <a:ext cx="8706158" cy="352281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993888-10D5-C7FC-85A9-07015E85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74" b="2935"/>
          <a:stretch>
            <a:fillRect/>
          </a:stretch>
        </p:blipFill>
        <p:spPr>
          <a:xfrm>
            <a:off x="9293059" y="1485900"/>
            <a:ext cx="8696825" cy="3522814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10AE71-C525-BDA6-6488-F391CEE34A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41" r="-2" b="-2"/>
          <a:stretch>
            <a:fillRect/>
          </a:stretch>
        </p:blipFill>
        <p:spPr>
          <a:xfrm>
            <a:off x="298108" y="5266287"/>
            <a:ext cx="8706158" cy="4184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A0B7BC-8027-F17E-724B-4A5B3ED6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09"/>
          <a:stretch>
            <a:fillRect/>
          </a:stretch>
        </p:blipFill>
        <p:spPr>
          <a:xfrm>
            <a:off x="9293058" y="5266287"/>
            <a:ext cx="8696824" cy="41849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BCB4A8-DA5B-C135-B08A-006851F0175B}"/>
              </a:ext>
            </a:extLst>
          </p:cNvPr>
          <p:cNvSpPr/>
          <p:nvPr/>
        </p:nvSpPr>
        <p:spPr>
          <a:xfrm>
            <a:off x="152400" y="266700"/>
            <a:ext cx="10439400" cy="9616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 bằng tài khoản ứng viên </a:t>
            </a:r>
          </a:p>
        </p:txBody>
      </p:sp>
    </p:spTree>
    <p:extLst>
      <p:ext uri="{BB962C8B-B14F-4D97-AF65-F5344CB8AC3E}">
        <p14:creationId xmlns:p14="http://schemas.microsoft.com/office/powerpoint/2010/main" val="708506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9F180-AB47-7BDA-0819-0A98A7F6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91559"/>
            <a:ext cx="7467601" cy="3805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9EA244-6FAC-7566-5415-FC594235027E}"/>
              </a:ext>
            </a:extLst>
          </p:cNvPr>
          <p:cNvSpPr/>
          <p:nvPr/>
        </p:nvSpPr>
        <p:spPr>
          <a:xfrm>
            <a:off x="-228600" y="175751"/>
            <a:ext cx="12649200" cy="1147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 bằng tài khoản nhà tuyển dụng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CEDEA0-F873-8265-ECDF-F2F97BC1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9" y="1307536"/>
            <a:ext cx="7467601" cy="383596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E287B6-D293-979A-272A-C37E5E64D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80" y="5600699"/>
            <a:ext cx="7467600" cy="3805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017ED-AB83-D02D-5B6B-ECE17D586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5600699"/>
            <a:ext cx="7620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0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1E89E-0339-D414-AE11-ABAD6F9D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7300"/>
            <a:ext cx="7162800" cy="419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B4C7BC-5425-00A1-9157-452104EF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257300"/>
            <a:ext cx="7772400" cy="419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F89933-1786-74A6-443B-DD5551283FE6}"/>
              </a:ext>
            </a:extLst>
          </p:cNvPr>
          <p:cNvSpPr/>
          <p:nvPr/>
        </p:nvSpPr>
        <p:spPr>
          <a:xfrm>
            <a:off x="0" y="0"/>
            <a:ext cx="11049000" cy="1257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nhà tuyển dụng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FC334EF-790F-9B5F-CF63-1D8ECBAAC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64" y="5759450"/>
            <a:ext cx="7143135" cy="3651250"/>
          </a:xfrm>
          <a:prstGeom prst="rect">
            <a:avLst/>
          </a:prstGeom>
        </p:spPr>
      </p:pic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55518DA3-F41B-B57E-3CB3-EF00C04DE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626" y="5905500"/>
            <a:ext cx="7779774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84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A6C40C-5C8C-3A00-52B8-4792D4C8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23900"/>
            <a:ext cx="72390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0A096D-BFD6-8DB2-6F0D-D1009C38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723900"/>
            <a:ext cx="79248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BBAFE-AC48-A440-C976-9D5E9F2AC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600700"/>
            <a:ext cx="72390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11198-1535-EB59-437A-5FEAFE4EE0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9" r="-1" b="-1"/>
          <a:stretch>
            <a:fillRect/>
          </a:stretch>
        </p:blipFill>
        <p:spPr>
          <a:xfrm>
            <a:off x="9144000" y="5600700"/>
            <a:ext cx="792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3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52600" y="1181100"/>
            <a:ext cx="153162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6. NHẬN XÉT VÀ ĐÁNH GIÁ HỆ THỐNG</a:t>
            </a:r>
            <a:endParaRPr lang="vi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6.1. Thành tựu đạt được</a:t>
            </a:r>
          </a:p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 thiện kiến trúc và công nghệ nền tảng:</a:t>
            </a:r>
          </a:p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được xây dựng theo kiến trúc 3 lớp (frontend, backend, database).</a:t>
            </a:r>
          </a:p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dùng Node.js + Express.js đảm bảo xử lý nghiệp vụ hiệu quả.</a:t>
            </a:r>
          </a:p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dữ liệu ổn định với SQL Server, dữ liệu tuyển dụng và ứng viên được lưu trữ, truy xuất chính xác.</a:t>
            </a:r>
          </a:p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các chức năng cốt lõi:</a:t>
            </a:r>
          </a:p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người dùng đầy đủ cho Ứng Viên, Nhà Tuyển Dụng và Admin.</a:t>
            </a:r>
          </a:p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Tin Tuyển Dụng: xem, thêm, cập nhật tin tuyển dụng dễ dàng.</a:t>
            </a:r>
          </a:p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soát truy cập: đăng nhập/đăng xuất đảm bảo quyền hạn.</a:t>
            </a:r>
          </a:p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 vấn đề cơ sở dữ liệu: xử lý các cột khóa chính tự động trong SQL Server, quản lý dữ liệu lớn hiệu quả.</a:t>
            </a:r>
          </a:p>
        </p:txBody>
      </p:sp>
    </p:spTree>
    <p:extLst>
      <p:ext uri="{BB962C8B-B14F-4D97-AF65-F5344CB8AC3E}">
        <p14:creationId xmlns:p14="http://schemas.microsoft.com/office/powerpoint/2010/main" val="78215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2095500"/>
            <a:ext cx="12268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6.2. Đánh giá chung về hệ thống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Ổn định và chính xác dữ liệu: kết nối SQL Server đảm bảo dữ liệu nhất quán.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Linh hoạt và mở rộng: cấu trúc 3 lớp giúp dễ phát triển các tính năng mới (lọc hồ sơ, thông báo đa kênh).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Khả năng quản lý nghiệp vụ: Nhà Tuyển Dụng có thể thao tác đầy đủ trên tin tuyển dụng và các đối tượng liên quan.</a:t>
            </a:r>
          </a:p>
        </p:txBody>
      </p:sp>
      <p:sp>
        <p:nvSpPr>
          <p:cNvPr id="3" name="Freeform 2"/>
          <p:cNvSpPr/>
          <p:nvPr/>
        </p:nvSpPr>
        <p:spPr>
          <a:xfrm>
            <a:off x="13639800" y="2072640"/>
            <a:ext cx="4648200" cy="6087288"/>
          </a:xfrm>
          <a:custGeom>
            <a:avLst/>
            <a:gdLst/>
            <a:ahLst/>
            <a:cxnLst/>
            <a:rect l="l" t="t" r="r" b="b"/>
            <a:pathLst>
              <a:path w="5828069" h="5782488">
                <a:moveTo>
                  <a:pt x="0" y="0"/>
                </a:moveTo>
                <a:lnTo>
                  <a:pt x="5828069" y="0"/>
                </a:lnTo>
                <a:lnTo>
                  <a:pt x="5828069" y="5782487"/>
                </a:lnTo>
                <a:lnTo>
                  <a:pt x="0" y="578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38" b="-25638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72666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951719"/>
            <a:ext cx="5245100" cy="1332778"/>
            <a:chOff x="0" y="0"/>
            <a:chExt cx="1381426" cy="35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426" cy="351020"/>
            </a:xfrm>
            <a:custGeom>
              <a:avLst/>
              <a:gdLst/>
              <a:ahLst/>
              <a:cxnLst/>
              <a:rect l="l" t="t" r="r" b="b"/>
              <a:pathLst>
                <a:path w="1381426" h="351020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25400" y="1109306"/>
            <a:ext cx="5118100" cy="1332778"/>
            <a:chOff x="0" y="0"/>
            <a:chExt cx="1347977" cy="351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977" cy="351020"/>
            </a:xfrm>
            <a:custGeom>
              <a:avLst/>
              <a:gdLst/>
              <a:ahLst/>
              <a:cxnLst/>
              <a:rect l="l" t="t" r="r" b="b"/>
              <a:pathLst>
                <a:path w="1347977" h="351020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33297" y="3191597"/>
            <a:ext cx="8421405" cy="126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16825" y="6705600"/>
            <a:ext cx="3054350" cy="761278"/>
            <a:chOff x="0" y="0"/>
            <a:chExt cx="804438" cy="2005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4438" cy="200501"/>
            </a:xfrm>
            <a:custGeom>
              <a:avLst/>
              <a:gdLst/>
              <a:ahLst/>
              <a:cxnLst/>
              <a:rect l="l" t="t" r="r" b="b"/>
              <a:pathLst>
                <a:path w="804438" h="200501">
                  <a:moveTo>
                    <a:pt x="100251" y="0"/>
                  </a:moveTo>
                  <a:lnTo>
                    <a:pt x="704187" y="0"/>
                  </a:lnTo>
                  <a:cubicBezTo>
                    <a:pt x="730775" y="0"/>
                    <a:pt x="756275" y="10562"/>
                    <a:pt x="775075" y="29363"/>
                  </a:cubicBezTo>
                  <a:cubicBezTo>
                    <a:pt x="793876" y="48163"/>
                    <a:pt x="804438" y="73662"/>
                    <a:pt x="804438" y="100251"/>
                  </a:cubicBezTo>
                  <a:lnTo>
                    <a:pt x="804438" y="100251"/>
                  </a:lnTo>
                  <a:cubicBezTo>
                    <a:pt x="804438" y="155617"/>
                    <a:pt x="759554" y="200501"/>
                    <a:pt x="704187" y="200501"/>
                  </a:cubicBezTo>
                  <a:lnTo>
                    <a:pt x="100251" y="200501"/>
                  </a:lnTo>
                  <a:cubicBezTo>
                    <a:pt x="44884" y="200501"/>
                    <a:pt x="0" y="155617"/>
                    <a:pt x="0" y="100251"/>
                  </a:cubicBezTo>
                  <a:lnTo>
                    <a:pt x="0" y="100251"/>
                  </a:lnTo>
                  <a:cubicBezTo>
                    <a:pt x="0" y="44884"/>
                    <a:pt x="44884" y="0"/>
                    <a:pt x="10025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04438" cy="248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47826" y="6846823"/>
            <a:ext cx="3592349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VISIT US</a:t>
            </a:r>
          </a:p>
        </p:txBody>
      </p:sp>
      <p:sp>
        <p:nvSpPr>
          <p:cNvPr id="14" name="Freeform 14"/>
          <p:cNvSpPr/>
          <p:nvPr/>
        </p:nvSpPr>
        <p:spPr>
          <a:xfrm>
            <a:off x="3409363" y="8688897"/>
            <a:ext cx="759903" cy="759903"/>
          </a:xfrm>
          <a:custGeom>
            <a:avLst/>
            <a:gdLst/>
            <a:ahLst/>
            <a:cxnLst/>
            <a:rect l="l" t="t" r="r" b="b"/>
            <a:pathLst>
              <a:path w="759903" h="759903">
                <a:moveTo>
                  <a:pt x="0" y="0"/>
                </a:moveTo>
                <a:lnTo>
                  <a:pt x="759903" y="0"/>
                </a:lnTo>
                <a:lnTo>
                  <a:pt x="759903" y="759903"/>
                </a:lnTo>
                <a:lnTo>
                  <a:pt x="0" y="759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105697" y="8659101"/>
            <a:ext cx="762324" cy="762324"/>
          </a:xfrm>
          <a:custGeom>
            <a:avLst/>
            <a:gdLst/>
            <a:ahLst/>
            <a:cxnLst/>
            <a:rect l="l" t="t" r="r" b="b"/>
            <a:pathLst>
              <a:path w="762324" h="762324">
                <a:moveTo>
                  <a:pt x="0" y="0"/>
                </a:moveTo>
                <a:lnTo>
                  <a:pt x="762323" y="0"/>
                </a:lnTo>
                <a:lnTo>
                  <a:pt x="762323" y="762323"/>
                </a:lnTo>
                <a:lnTo>
                  <a:pt x="0" y="762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268070" y="8716674"/>
            <a:ext cx="5610566" cy="5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41"/>
              </a:lnSpc>
              <a:spcBef>
                <a:spcPct val="0"/>
              </a:spcBef>
            </a:pPr>
            <a:r>
              <a:rPr lang="en-US" sz="3315" u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www.samsung@gmail.com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22475" y="8762274"/>
            <a:ext cx="3500346" cy="57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41"/>
              </a:lnSpc>
              <a:spcBef>
                <a:spcPct val="0"/>
              </a:spcBef>
            </a:pPr>
            <a:r>
              <a:rPr lang="en-US" sz="3315" u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+123-456-7890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" y="4502250"/>
            <a:ext cx="18288001" cy="2006600"/>
            <a:chOff x="0" y="0"/>
            <a:chExt cx="4952059" cy="528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200" y="404237"/>
            <a:ext cx="14274794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de-DE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Thực trạng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Samsung</a:t>
            </a:r>
            <a:endParaRPr lang="en-US" sz="6000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15" name="Freeform 2"/>
          <p:cNvSpPr/>
          <p:nvPr/>
        </p:nvSpPr>
        <p:spPr>
          <a:xfrm>
            <a:off x="1104899" y="2430433"/>
            <a:ext cx="16078200" cy="674754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05200" y="3238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1930402" y="3316238"/>
            <a:ext cx="14427194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Samsung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416165" y="429700"/>
            <a:ext cx="5246370" cy="52463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3"/>
              <a:stretch>
                <a:fillRect l="-44808" r="-448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776835" y="4610930"/>
            <a:ext cx="5246370" cy="524637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99010" y="359986"/>
              <a:ext cx="5898640" cy="5630028"/>
            </a:xfrm>
            <a:custGeom>
              <a:avLst/>
              <a:gdLst/>
              <a:ahLst/>
              <a:cxnLst/>
              <a:rect l="l" t="t" r="r" b="b"/>
              <a:pathLst>
                <a:path w="5898640" h="5630028">
                  <a:moveTo>
                    <a:pt x="2949320" y="4504"/>
                  </a:moveTo>
                  <a:cubicBezTo>
                    <a:pt x="1942227" y="0"/>
                    <a:pt x="1009702" y="534693"/>
                    <a:pt x="504851" y="1406118"/>
                  </a:cubicBezTo>
                  <a:cubicBezTo>
                    <a:pt x="0" y="2277543"/>
                    <a:pt x="0" y="3352485"/>
                    <a:pt x="504851" y="4223910"/>
                  </a:cubicBezTo>
                  <a:cubicBezTo>
                    <a:pt x="1009702" y="5095335"/>
                    <a:pt x="1942227" y="5630028"/>
                    <a:pt x="2949320" y="5625524"/>
                  </a:cubicBezTo>
                  <a:cubicBezTo>
                    <a:pt x="3956413" y="5630028"/>
                    <a:pt x="4888938" y="5095335"/>
                    <a:pt x="5393789" y="4223910"/>
                  </a:cubicBezTo>
                  <a:cubicBezTo>
                    <a:pt x="5898640" y="3352485"/>
                    <a:pt x="5898640" y="2277543"/>
                    <a:pt x="5393789" y="1406118"/>
                  </a:cubicBezTo>
                  <a:cubicBezTo>
                    <a:pt x="4888938" y="534693"/>
                    <a:pt x="3956413" y="0"/>
                    <a:pt x="2949320" y="4504"/>
                  </a:cubicBezTo>
                  <a:close/>
                </a:path>
              </a:pathLst>
            </a:custGeom>
            <a:blipFill>
              <a:blip r:embed="rId4"/>
              <a:stretch>
                <a:fillRect l="-24665" r="-246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681184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14400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6711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6650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6" name="Freeform 2"/>
          <p:cNvSpPr/>
          <p:nvPr/>
        </p:nvSpPr>
        <p:spPr>
          <a:xfrm>
            <a:off x="914400" y="1152347"/>
            <a:ext cx="16459200" cy="81533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12746" y="1446324"/>
            <a:ext cx="8032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1291964" y="2534900"/>
            <a:ext cx="15011400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Samsung.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online,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Samsung.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200" y="647700"/>
            <a:ext cx="16687800" cy="8763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8245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38200" y="1681184"/>
            <a:ext cx="5013951" cy="6737985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r="-10237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27307" y="1710009"/>
            <a:ext cx="807243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 sử dụng</a:t>
            </a:r>
            <a:endParaRPr lang="en-US" sz="5308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6696827" y="3021236"/>
            <a:ext cx="1021957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HR Samsung: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Samsung: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190164" y="347743"/>
            <a:ext cx="3935158" cy="3753414"/>
            <a:chOff x="0" y="0"/>
            <a:chExt cx="6324600" cy="6032500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21391" r="-213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772" y="1175740"/>
            <a:ext cx="1052842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5308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021454" y="2331010"/>
            <a:ext cx="3935158" cy="3753414"/>
            <a:chOff x="0" y="0"/>
            <a:chExt cx="6324600" cy="6032500"/>
          </a:xfrm>
        </p:grpSpPr>
        <p:sp>
          <p:nvSpPr>
            <p:cNvPr id="16" name="Freeform 16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-21391" r="-213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61655" y="2635116"/>
            <a:ext cx="12997932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qua email/ website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4800" y="2095500"/>
            <a:ext cx="17983200" cy="8382001"/>
            <a:chOff x="0" y="0"/>
            <a:chExt cx="1657912" cy="22845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7912" cy="2284537"/>
            </a:xfrm>
            <a:custGeom>
              <a:avLst/>
              <a:gdLst/>
              <a:ahLst/>
              <a:cxnLst/>
              <a:rect l="l" t="t" r="r" b="b"/>
              <a:pathLst>
                <a:path w="1657912" h="2284537">
                  <a:moveTo>
                    <a:pt x="62724" y="0"/>
                  </a:moveTo>
                  <a:lnTo>
                    <a:pt x="1595188" y="0"/>
                  </a:lnTo>
                  <a:cubicBezTo>
                    <a:pt x="1611824" y="0"/>
                    <a:pt x="1627778" y="6608"/>
                    <a:pt x="1639541" y="18371"/>
                  </a:cubicBezTo>
                  <a:cubicBezTo>
                    <a:pt x="1651304" y="30134"/>
                    <a:pt x="1657912" y="46088"/>
                    <a:pt x="1657912" y="62724"/>
                  </a:cubicBezTo>
                  <a:lnTo>
                    <a:pt x="1657912" y="2221813"/>
                  </a:lnTo>
                  <a:cubicBezTo>
                    <a:pt x="1657912" y="2256454"/>
                    <a:pt x="1629830" y="2284537"/>
                    <a:pt x="1595188" y="2284537"/>
                  </a:cubicBezTo>
                  <a:lnTo>
                    <a:pt x="62724" y="2284537"/>
                  </a:lnTo>
                  <a:cubicBezTo>
                    <a:pt x="46088" y="2284537"/>
                    <a:pt x="30134" y="2277928"/>
                    <a:pt x="18371" y="2266165"/>
                  </a:cubicBezTo>
                  <a:cubicBezTo>
                    <a:pt x="6608" y="2254403"/>
                    <a:pt x="0" y="2238448"/>
                    <a:pt x="0" y="2221813"/>
                  </a:cubicBezTo>
                  <a:lnTo>
                    <a:pt x="0" y="62724"/>
                  </a:lnTo>
                  <a:cubicBezTo>
                    <a:pt x="0" y="46088"/>
                    <a:pt x="6608" y="30134"/>
                    <a:pt x="18371" y="18371"/>
                  </a:cubicBezTo>
                  <a:cubicBezTo>
                    <a:pt x="30134" y="6608"/>
                    <a:pt x="46088" y="0"/>
                    <a:pt x="6272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57912" cy="233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59698"/>
            <a:ext cx="161163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KHẢO SÁT HỆ THỐNG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Freeform 2"/>
          <p:cNvSpPr/>
          <p:nvPr/>
        </p:nvSpPr>
        <p:spPr>
          <a:xfrm>
            <a:off x="304800" y="2400301"/>
            <a:ext cx="17602200" cy="815245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"/>
          <p:cNvGrpSpPr/>
          <p:nvPr/>
        </p:nvGrpSpPr>
        <p:grpSpPr>
          <a:xfrm>
            <a:off x="1143000" y="9465741"/>
            <a:ext cx="2514600" cy="260350"/>
            <a:chOff x="0" y="0"/>
            <a:chExt cx="662281" cy="68570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828800" y="3238500"/>
            <a:ext cx="14935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Phạm vi chức năng chung</a:t>
            </a: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ký/đăng nhập và quản lý tài khoản.</a:t>
            </a: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hồ sơ ứng viên và hồ sơ doanh nghiệp.</a:t>
            </a: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nội dung website và tin tuyển dụng (thêm, sửa, xóa).</a:t>
            </a: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Đối với Người tìm việc</a:t>
            </a: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ký/đăng nhập tài khoản cá nhân.</a:t>
            </a: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&amp; cập nhật hồ sơ nghề nghiệp (CV, kỹ năng, kinh nghiệm).</a:t>
            </a:r>
          </a:p>
          <a:p>
            <a:pPr algn="just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tuyển trực tuyến và theo dõi trạng thái hồ sơ.</a:t>
            </a: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thông báo từ doanh nghiệp.</a:t>
            </a:r>
          </a:p>
          <a:p>
            <a:pPr algn="just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28800" y="2400301"/>
            <a:ext cx="5216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1.phạm vi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200" y="647700"/>
            <a:ext cx="16687800" cy="8763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8245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38200" y="1681184"/>
            <a:ext cx="5013951" cy="6737985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r="-10237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27307" y="1710009"/>
            <a:ext cx="807243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5308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554956" y="2902725"/>
            <a:ext cx="1127584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mời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428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2322</Words>
  <Application>Microsoft Office PowerPoint</Application>
  <PresentationFormat>Custom</PresentationFormat>
  <Paragraphs>204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League Spartan</vt:lpstr>
      <vt:lpstr>Noto Sans</vt:lpstr>
      <vt:lpstr>Poppins</vt:lpstr>
      <vt:lpstr>Roboto</vt:lpstr>
      <vt:lpstr>Times New Roman</vt:lpstr>
      <vt:lpstr>字魂5号-无外润黑体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white company profile presentation</dc:title>
  <cp:lastModifiedBy>đức tú vũ</cp:lastModifiedBy>
  <cp:revision>44</cp:revision>
  <dcterms:created xsi:type="dcterms:W3CDTF">2006-08-16T00:00:00Z</dcterms:created>
  <dcterms:modified xsi:type="dcterms:W3CDTF">2025-11-20T05:43:18Z</dcterms:modified>
  <dc:identifier>DAG49pfO8JU</dc:identifier>
</cp:coreProperties>
</file>